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 id="2147483900" r:id="rId2"/>
  </p:sldMasterIdLst>
  <p:notesMasterIdLst>
    <p:notesMasterId r:id="rId21"/>
  </p:notesMasterIdLst>
  <p:sldIdLst>
    <p:sldId id="256" r:id="rId3"/>
    <p:sldId id="257" r:id="rId4"/>
    <p:sldId id="261" r:id="rId5"/>
    <p:sldId id="262" r:id="rId6"/>
    <p:sldId id="263" r:id="rId7"/>
    <p:sldId id="264" r:id="rId8"/>
    <p:sldId id="265" r:id="rId9"/>
    <p:sldId id="266" r:id="rId10"/>
    <p:sldId id="267" r:id="rId11"/>
    <p:sldId id="268" r:id="rId12"/>
    <p:sldId id="269" r:id="rId13"/>
    <p:sldId id="270" r:id="rId14"/>
    <p:sldId id="273" r:id="rId15"/>
    <p:sldId id="275" r:id="rId16"/>
    <p:sldId id="277" r:id="rId17"/>
    <p:sldId id="274" r:id="rId18"/>
    <p:sldId id="280" r:id="rId19"/>
    <p:sldId id="285" r:id="rId20"/>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99" autoAdjust="0"/>
    <p:restoredTop sz="91450" autoAdjust="0"/>
  </p:normalViewPr>
  <p:slideViewPr>
    <p:cSldViewPr>
      <p:cViewPr varScale="1">
        <p:scale>
          <a:sx n="66" d="100"/>
          <a:sy n="66" d="100"/>
        </p:scale>
        <p:origin x="1662"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5133EE-4F7C-4F29-9CC8-3451B0042645}" type="datetimeFigureOut">
              <a:rPr lang="pl-PL" smtClean="0"/>
              <a:t>30.01.2023</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7818A3-F9CF-4420-A39F-DA5EFE5CA08A}" type="slidenum">
              <a:rPr lang="pl-PL" smtClean="0"/>
              <a:t>‹#›</a:t>
            </a:fld>
            <a:endParaRPr lang="pl-PL"/>
          </a:p>
        </p:txBody>
      </p:sp>
    </p:spTree>
    <p:extLst>
      <p:ext uri="{BB962C8B-B14F-4D97-AF65-F5344CB8AC3E}">
        <p14:creationId xmlns:p14="http://schemas.microsoft.com/office/powerpoint/2010/main" val="600811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77818A3-F9CF-4420-A39F-DA5EFE5CA08A}" type="slidenum">
              <a:rPr lang="pl-PL" smtClean="0"/>
              <a:t>4</a:t>
            </a:fld>
            <a:endParaRPr lang="pl-PL"/>
          </a:p>
        </p:txBody>
      </p:sp>
    </p:spTree>
    <p:extLst>
      <p:ext uri="{BB962C8B-B14F-4D97-AF65-F5344CB8AC3E}">
        <p14:creationId xmlns:p14="http://schemas.microsoft.com/office/powerpoint/2010/main" val="201304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B77818A3-F9CF-4420-A39F-DA5EFE5CA08A}" type="slidenum">
              <a:rPr lang="pl-PL" smtClean="0"/>
              <a:t>10</a:t>
            </a:fld>
            <a:endParaRPr lang="pl-PL"/>
          </a:p>
        </p:txBody>
      </p:sp>
    </p:spTree>
    <p:extLst>
      <p:ext uri="{BB962C8B-B14F-4D97-AF65-F5344CB8AC3E}">
        <p14:creationId xmlns:p14="http://schemas.microsoft.com/office/powerpoint/2010/main" val="2843022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B77818A3-F9CF-4420-A39F-DA5EFE5CA08A}" type="slidenum">
              <a:rPr lang="pl-PL" smtClean="0"/>
              <a:t>15</a:t>
            </a:fld>
            <a:endParaRPr lang="pl-PL"/>
          </a:p>
        </p:txBody>
      </p:sp>
    </p:spTree>
    <p:extLst>
      <p:ext uri="{BB962C8B-B14F-4D97-AF65-F5344CB8AC3E}">
        <p14:creationId xmlns:p14="http://schemas.microsoft.com/office/powerpoint/2010/main" val="2144149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pl-PL"/>
              <a:t>Kliknij, aby edytować styl</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l-PL"/>
              <a:t>Kliknij, aby edytować styl wzorca podtytułu</a:t>
            </a:r>
            <a:endParaRPr kumimoji="0" lang="en-US"/>
          </a:p>
        </p:txBody>
      </p:sp>
      <p:sp>
        <p:nvSpPr>
          <p:cNvPr id="30" name="Date Placeholder 29"/>
          <p:cNvSpPr>
            <a:spLocks noGrp="1"/>
          </p:cNvSpPr>
          <p:nvPr>
            <p:ph type="dt" sz="half" idx="10"/>
          </p:nvPr>
        </p:nvSpPr>
        <p:spPr/>
        <p:txBody>
          <a:bodyPr/>
          <a:lstStyle/>
          <a:p>
            <a:fld id="{FD17FA3B-C404-4317-B0BC-953931111309}" type="datetimeFigureOut">
              <a:rPr lang="pl-PL" smtClean="0"/>
              <a:t>30.01.2023</a:t>
            </a:fld>
            <a:endParaRPr lang="pl-PL"/>
          </a:p>
        </p:txBody>
      </p:sp>
      <p:sp>
        <p:nvSpPr>
          <p:cNvPr id="19" name="Footer Placeholder 18"/>
          <p:cNvSpPr>
            <a:spLocks noGrp="1"/>
          </p:cNvSpPr>
          <p:nvPr>
            <p:ph type="ftr" sz="quarter" idx="11"/>
          </p:nvPr>
        </p:nvSpPr>
        <p:spPr/>
        <p:txBody>
          <a:bodyPr/>
          <a:lstStyle/>
          <a:p>
            <a:endParaRPr lang="pl-PL"/>
          </a:p>
        </p:txBody>
      </p:sp>
      <p:sp>
        <p:nvSpPr>
          <p:cNvPr id="27" name="Slide Number Placeholder 26"/>
          <p:cNvSpPr>
            <a:spLocks noGrp="1"/>
          </p:cNvSpPr>
          <p:nvPr>
            <p:ph type="sldNum" sz="quarter" idx="12"/>
          </p:nvPr>
        </p:nvSpPr>
        <p:spPr/>
        <p:txBody>
          <a:bodyPr/>
          <a:lstStyle/>
          <a:p>
            <a:fld id="{0931897F-8F23-433E-A660-EFF8D3EDA506}" type="slidenum">
              <a:rPr lang="pl-PL" smtClean="0"/>
              <a:t>‹#›</a:t>
            </a:fld>
            <a:endParaRPr lang="pl-PL"/>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pl-PL"/>
              <a:t>Kliknij, aby edytować styl</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4" name="Date Placeholder 3"/>
          <p:cNvSpPr>
            <a:spLocks noGrp="1"/>
          </p:cNvSpPr>
          <p:nvPr>
            <p:ph type="dt" sz="half" idx="10"/>
          </p:nvPr>
        </p:nvSpPr>
        <p:spPr/>
        <p:txBody>
          <a:bodyPr/>
          <a:lstStyle/>
          <a:p>
            <a:fld id="{FD17FA3B-C404-4317-B0BC-953931111309}" type="datetimeFigureOut">
              <a:rPr lang="pl-PL" smtClean="0"/>
              <a:t>30.01.2023</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pl-PL"/>
              <a:t>Kliknij, aby edytować styl</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4" name="Date Placeholder 3"/>
          <p:cNvSpPr>
            <a:spLocks noGrp="1"/>
          </p:cNvSpPr>
          <p:nvPr>
            <p:ph type="dt" sz="half" idx="10"/>
          </p:nvPr>
        </p:nvSpPr>
        <p:spPr/>
        <p:txBody>
          <a:bodyPr/>
          <a:lstStyle/>
          <a:p>
            <a:fld id="{FD17FA3B-C404-4317-B0BC-953931111309}" type="datetimeFigureOut">
              <a:rPr lang="pl-PL" smtClean="0"/>
              <a:t>30.01.2023</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a:t>Kliknij, aby edytować styl</a:t>
            </a:r>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p>
        </p:txBody>
      </p:sp>
      <p:sp>
        <p:nvSpPr>
          <p:cNvPr id="4" name="Symbol zastępczy daty 3"/>
          <p:cNvSpPr>
            <a:spLocks noGrp="1"/>
          </p:cNvSpPr>
          <p:nvPr>
            <p:ph type="dt" sz="half" idx="10"/>
          </p:nvPr>
        </p:nvSpPr>
        <p:spPr/>
        <p:txBody>
          <a:bodyPr/>
          <a:lstStyle/>
          <a:p>
            <a:fld id="{FD17FA3B-C404-4317-B0BC-953931111309}" type="datetimeFigureOut">
              <a:rPr lang="pl-PL" smtClean="0"/>
              <a:t>30.01.2023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931897F-8F23-433E-A660-EFF8D3EDA506}" type="slidenum">
              <a:rPr lang="pl-PL" smtClean="0"/>
              <a:t>‹#›</a:t>
            </a:fld>
            <a:endParaRPr lang="pl-PL"/>
          </a:p>
        </p:txBody>
      </p:sp>
    </p:spTree>
    <p:extLst>
      <p:ext uri="{BB962C8B-B14F-4D97-AF65-F5344CB8AC3E}">
        <p14:creationId xmlns:p14="http://schemas.microsoft.com/office/powerpoint/2010/main" val="33993781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FD17FA3B-C404-4317-B0BC-953931111309}" type="datetimeFigureOut">
              <a:rPr lang="pl-PL" smtClean="0"/>
              <a:t>30.01.2023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931897F-8F23-433E-A660-EFF8D3EDA506}" type="slidenum">
              <a:rPr lang="pl-PL" smtClean="0"/>
              <a:t>‹#›</a:t>
            </a:fld>
            <a:endParaRPr lang="pl-PL"/>
          </a:p>
        </p:txBody>
      </p:sp>
    </p:spTree>
    <p:extLst>
      <p:ext uri="{BB962C8B-B14F-4D97-AF65-F5344CB8AC3E}">
        <p14:creationId xmlns:p14="http://schemas.microsoft.com/office/powerpoint/2010/main" val="7830028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a:t>Kliknij, aby edytować styl</a:t>
            </a:r>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FD17FA3B-C404-4317-B0BC-953931111309}" type="datetimeFigureOut">
              <a:rPr lang="pl-PL" smtClean="0"/>
              <a:t>30.01.2023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931897F-8F23-433E-A660-EFF8D3EDA506}" type="slidenum">
              <a:rPr lang="pl-PL" smtClean="0"/>
              <a:t>‹#›</a:t>
            </a:fld>
            <a:endParaRPr lang="pl-PL"/>
          </a:p>
        </p:txBody>
      </p:sp>
    </p:spTree>
    <p:extLst>
      <p:ext uri="{BB962C8B-B14F-4D97-AF65-F5344CB8AC3E}">
        <p14:creationId xmlns:p14="http://schemas.microsoft.com/office/powerpoint/2010/main" val="29290701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FD17FA3B-C404-4317-B0BC-953931111309}" type="datetimeFigureOut">
              <a:rPr lang="pl-PL" smtClean="0"/>
              <a:t>30.01.2023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931897F-8F23-433E-A660-EFF8D3EDA506}" type="slidenum">
              <a:rPr lang="pl-PL" smtClean="0"/>
              <a:t>‹#›</a:t>
            </a:fld>
            <a:endParaRPr lang="pl-PL"/>
          </a:p>
        </p:txBody>
      </p:sp>
    </p:spTree>
    <p:extLst>
      <p:ext uri="{BB962C8B-B14F-4D97-AF65-F5344CB8AC3E}">
        <p14:creationId xmlns:p14="http://schemas.microsoft.com/office/powerpoint/2010/main" val="15318464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a:t>Kliknij, aby edytować styl</a:t>
            </a:r>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FD17FA3B-C404-4317-B0BC-953931111309}" type="datetimeFigureOut">
              <a:rPr lang="pl-PL" smtClean="0"/>
              <a:t>30.01.2023</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0931897F-8F23-433E-A660-EFF8D3EDA506}" type="slidenum">
              <a:rPr lang="pl-PL" smtClean="0"/>
              <a:t>‹#›</a:t>
            </a:fld>
            <a:endParaRPr lang="pl-PL"/>
          </a:p>
        </p:txBody>
      </p:sp>
    </p:spTree>
    <p:extLst>
      <p:ext uri="{BB962C8B-B14F-4D97-AF65-F5344CB8AC3E}">
        <p14:creationId xmlns:p14="http://schemas.microsoft.com/office/powerpoint/2010/main" val="1705629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FD17FA3B-C404-4317-B0BC-953931111309}" type="datetimeFigureOut">
              <a:rPr lang="pl-PL" smtClean="0"/>
              <a:t>30.01.2023</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0931897F-8F23-433E-A660-EFF8D3EDA506}" type="slidenum">
              <a:rPr lang="pl-PL" smtClean="0"/>
              <a:t>‹#›</a:t>
            </a:fld>
            <a:endParaRPr lang="pl-PL"/>
          </a:p>
        </p:txBody>
      </p:sp>
    </p:spTree>
    <p:extLst>
      <p:ext uri="{BB962C8B-B14F-4D97-AF65-F5344CB8AC3E}">
        <p14:creationId xmlns:p14="http://schemas.microsoft.com/office/powerpoint/2010/main" val="25449780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FD17FA3B-C404-4317-B0BC-953931111309}" type="datetimeFigureOut">
              <a:rPr lang="pl-PL" smtClean="0"/>
              <a:t>30.01.2023</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0931897F-8F23-433E-A660-EFF8D3EDA506}" type="slidenum">
              <a:rPr lang="pl-PL" smtClean="0"/>
              <a:t>‹#›</a:t>
            </a:fld>
            <a:endParaRPr lang="pl-PL"/>
          </a:p>
        </p:txBody>
      </p:sp>
    </p:spTree>
    <p:extLst>
      <p:ext uri="{BB962C8B-B14F-4D97-AF65-F5344CB8AC3E}">
        <p14:creationId xmlns:p14="http://schemas.microsoft.com/office/powerpoint/2010/main" val="29257329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a:t>Kliknij, aby edytować styl</a:t>
            </a:r>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FD17FA3B-C404-4317-B0BC-953931111309}" type="datetimeFigureOut">
              <a:rPr lang="pl-PL" smtClean="0"/>
              <a:t>30.01.2023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931897F-8F23-433E-A660-EFF8D3EDA506}" type="slidenum">
              <a:rPr lang="pl-PL" smtClean="0"/>
              <a:t>‹#›</a:t>
            </a:fld>
            <a:endParaRPr lang="pl-PL"/>
          </a:p>
        </p:txBody>
      </p:sp>
    </p:spTree>
    <p:extLst>
      <p:ext uri="{BB962C8B-B14F-4D97-AF65-F5344CB8AC3E}">
        <p14:creationId xmlns:p14="http://schemas.microsoft.com/office/powerpoint/2010/main" val="7124871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pl-PL"/>
              <a:t>Kliknij, aby edytować styl</a:t>
            </a:r>
            <a:endParaRPr kumimoji="0" lang="en-US"/>
          </a:p>
        </p:txBody>
      </p:sp>
      <p:sp>
        <p:nvSpPr>
          <p:cNvPr id="3" name="Content Placeholder 2"/>
          <p:cNvSpPr>
            <a:spLocks noGrp="1"/>
          </p:cNvSpPr>
          <p:nvPr>
            <p:ph idx="1"/>
          </p:nvPr>
        </p:nvSpPr>
        <p:spPr/>
        <p:txBody>
          <a:bodyPr/>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4" name="Date Placeholder 3"/>
          <p:cNvSpPr>
            <a:spLocks noGrp="1"/>
          </p:cNvSpPr>
          <p:nvPr>
            <p:ph type="dt" sz="half" idx="10"/>
          </p:nvPr>
        </p:nvSpPr>
        <p:spPr/>
        <p:txBody>
          <a:bodyPr/>
          <a:lstStyle/>
          <a:p>
            <a:fld id="{FD17FA3B-C404-4317-B0BC-953931111309}" type="datetimeFigureOut">
              <a:rPr lang="pl-PL" smtClean="0"/>
              <a:t>30.01.2023</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a:t>Kliknij, aby edytować styl</a:t>
            </a:r>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FD17FA3B-C404-4317-B0BC-953931111309}" type="datetimeFigureOut">
              <a:rPr lang="pl-PL" smtClean="0"/>
              <a:t>30.01.2023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0931897F-8F23-433E-A660-EFF8D3EDA506}" type="slidenum">
              <a:rPr lang="pl-PL" smtClean="0"/>
              <a:t>‹#›</a:t>
            </a:fld>
            <a:endParaRPr lang="pl-PL"/>
          </a:p>
        </p:txBody>
      </p:sp>
    </p:spTree>
    <p:extLst>
      <p:ext uri="{BB962C8B-B14F-4D97-AF65-F5344CB8AC3E}">
        <p14:creationId xmlns:p14="http://schemas.microsoft.com/office/powerpoint/2010/main" val="25119342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FD17FA3B-C404-4317-B0BC-953931111309}" type="datetimeFigureOut">
              <a:rPr lang="pl-PL" smtClean="0"/>
              <a:t>30.01.2023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931897F-8F23-433E-A660-EFF8D3EDA506}" type="slidenum">
              <a:rPr lang="pl-PL" smtClean="0"/>
              <a:t>‹#›</a:t>
            </a:fld>
            <a:endParaRPr lang="pl-PL"/>
          </a:p>
        </p:txBody>
      </p:sp>
    </p:spTree>
    <p:extLst>
      <p:ext uri="{BB962C8B-B14F-4D97-AF65-F5344CB8AC3E}">
        <p14:creationId xmlns:p14="http://schemas.microsoft.com/office/powerpoint/2010/main" val="29520811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FD17FA3B-C404-4317-B0BC-953931111309}" type="datetimeFigureOut">
              <a:rPr lang="pl-PL" smtClean="0"/>
              <a:t>30.01.2023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0931897F-8F23-433E-A660-EFF8D3EDA506}" type="slidenum">
              <a:rPr lang="pl-PL" smtClean="0"/>
              <a:t>‹#›</a:t>
            </a:fld>
            <a:endParaRPr lang="pl-PL"/>
          </a:p>
        </p:txBody>
      </p:sp>
    </p:spTree>
    <p:extLst>
      <p:ext uri="{BB962C8B-B14F-4D97-AF65-F5344CB8AC3E}">
        <p14:creationId xmlns:p14="http://schemas.microsoft.com/office/powerpoint/2010/main" val="202308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pl-PL"/>
              <a:t>Kliknij, aby edytować styl</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l-PL"/>
              <a:t>Kliknij, aby edytować style wzorca tekstu</a:t>
            </a:r>
          </a:p>
        </p:txBody>
      </p:sp>
      <p:sp>
        <p:nvSpPr>
          <p:cNvPr id="4" name="Date Placeholder 3"/>
          <p:cNvSpPr>
            <a:spLocks noGrp="1"/>
          </p:cNvSpPr>
          <p:nvPr>
            <p:ph type="dt" sz="half" idx="10"/>
          </p:nvPr>
        </p:nvSpPr>
        <p:spPr/>
        <p:txBody>
          <a:bodyPr/>
          <a:lstStyle/>
          <a:p>
            <a:fld id="{FD17FA3B-C404-4317-B0BC-953931111309}" type="datetimeFigureOut">
              <a:rPr lang="pl-PL" smtClean="0"/>
              <a:t>30.01.2023</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0931897F-8F23-433E-A660-EFF8D3EDA506}" type="slidenum">
              <a:rPr lang="pl-PL" smtClean="0"/>
              <a:t>‹#›</a:t>
            </a:fld>
            <a:endParaRPr lang="pl-PL"/>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pl-PL"/>
              <a:t>Kliknij, aby edytować styl</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5" name="Date Placeholder 4"/>
          <p:cNvSpPr>
            <a:spLocks noGrp="1"/>
          </p:cNvSpPr>
          <p:nvPr>
            <p:ph type="dt" sz="half" idx="10"/>
          </p:nvPr>
        </p:nvSpPr>
        <p:spPr/>
        <p:txBody>
          <a:bodyPr/>
          <a:lstStyle/>
          <a:p>
            <a:fld id="{FD17FA3B-C404-4317-B0BC-953931111309}" type="datetimeFigureOut">
              <a:rPr lang="pl-PL" smtClean="0"/>
              <a:t>30.01.2023</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pl-PL"/>
              <a:t>Kliknij, aby edytować styl</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pl-PL"/>
              <a:t>Kliknij, aby edytować style wzorca tekstu</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pl-PL"/>
              <a:t>Kliknij, aby edytować style wzorca tekstu</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7" name="Date Placeholder 6"/>
          <p:cNvSpPr>
            <a:spLocks noGrp="1"/>
          </p:cNvSpPr>
          <p:nvPr>
            <p:ph type="dt" sz="half" idx="10"/>
          </p:nvPr>
        </p:nvSpPr>
        <p:spPr/>
        <p:txBody>
          <a:bodyPr/>
          <a:lstStyle/>
          <a:p>
            <a:fld id="{FD17FA3B-C404-4317-B0BC-953931111309}" type="datetimeFigureOut">
              <a:rPr lang="pl-PL" smtClean="0"/>
              <a:t>30.01.2023</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pl-PL"/>
              <a:t>Kliknij, aby edytować styl</a:t>
            </a:r>
            <a:endParaRPr kumimoji="0" lang="en-US"/>
          </a:p>
        </p:txBody>
      </p:sp>
      <p:sp>
        <p:nvSpPr>
          <p:cNvPr id="3" name="Date Placeholder 2"/>
          <p:cNvSpPr>
            <a:spLocks noGrp="1"/>
          </p:cNvSpPr>
          <p:nvPr>
            <p:ph type="dt" sz="half" idx="10"/>
          </p:nvPr>
        </p:nvSpPr>
        <p:spPr/>
        <p:txBody>
          <a:bodyPr/>
          <a:lstStyle/>
          <a:p>
            <a:fld id="{FD17FA3B-C404-4317-B0BC-953931111309}" type="datetimeFigureOut">
              <a:rPr lang="pl-PL" smtClean="0"/>
              <a:t>30.01.2023</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17FA3B-C404-4317-B0BC-953931111309}" type="datetimeFigureOut">
              <a:rPr lang="pl-PL" smtClean="0"/>
              <a:t>30.01.2023</a:t>
            </a:fld>
            <a:endParaRPr lang="pl-PL"/>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pl-PL"/>
              <a:t>Kliknij, aby edytować styl</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pl-PL"/>
              <a:t>Kliknij, aby edytować style wzorca tekstu</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pl-PL"/>
              <a:t>Kliknij, aby edytować style wzorca tekstu</a:t>
            </a:r>
          </a:p>
          <a:p>
            <a:pPr lvl="1" eaLnBrk="1" latinLnBrk="0" hangingPunct="1"/>
            <a:r>
              <a:rPr lang="pl-PL"/>
              <a:t>Drugi poziom</a:t>
            </a:r>
          </a:p>
          <a:p>
            <a:pPr lvl="2" eaLnBrk="1" latinLnBrk="0" hangingPunct="1"/>
            <a:r>
              <a:rPr lang="pl-PL"/>
              <a:t>Trzeci poziom</a:t>
            </a:r>
          </a:p>
          <a:p>
            <a:pPr lvl="3" eaLnBrk="1" latinLnBrk="0" hangingPunct="1"/>
            <a:r>
              <a:rPr lang="pl-PL"/>
              <a:t>Czwarty poziom</a:t>
            </a:r>
          </a:p>
          <a:p>
            <a:pPr lvl="4" eaLnBrk="1" latinLnBrk="0" hangingPunct="1"/>
            <a:r>
              <a:rPr lang="pl-PL"/>
              <a:t>Piąty poziom</a:t>
            </a:r>
            <a:endParaRPr kumimoji="0" lang="en-US"/>
          </a:p>
        </p:txBody>
      </p:sp>
      <p:sp>
        <p:nvSpPr>
          <p:cNvPr id="5" name="Date Placeholder 4"/>
          <p:cNvSpPr>
            <a:spLocks noGrp="1"/>
          </p:cNvSpPr>
          <p:nvPr>
            <p:ph type="dt" sz="half" idx="10"/>
          </p:nvPr>
        </p:nvSpPr>
        <p:spPr/>
        <p:txBody>
          <a:bodyPr/>
          <a:lstStyle/>
          <a:p>
            <a:fld id="{FD17FA3B-C404-4317-B0BC-953931111309}" type="datetimeFigureOut">
              <a:rPr lang="pl-PL" smtClean="0"/>
              <a:t>30.01.2023</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0931897F-8F23-433E-A660-EFF8D3EDA506}" type="slidenum">
              <a:rPr lang="pl-PL" smtClean="0"/>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pl-PL"/>
              <a:t>Kliknij, aby edytować styl</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pl-PL"/>
              <a:t>Kliknij, aby edytować style wzorca tekstu</a:t>
            </a:r>
          </a:p>
        </p:txBody>
      </p:sp>
      <p:sp>
        <p:nvSpPr>
          <p:cNvPr id="5" name="Date Placeholder 4"/>
          <p:cNvSpPr>
            <a:spLocks noGrp="1"/>
          </p:cNvSpPr>
          <p:nvPr>
            <p:ph type="dt" sz="half" idx="10"/>
          </p:nvPr>
        </p:nvSpPr>
        <p:spPr/>
        <p:txBody>
          <a:bodyPr/>
          <a:lstStyle/>
          <a:p>
            <a:fld id="{FD17FA3B-C404-4317-B0BC-953931111309}" type="datetimeFigureOut">
              <a:rPr lang="pl-PL" smtClean="0"/>
              <a:t>30.01.2023</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a:xfrm>
            <a:off x="8077200" y="6356350"/>
            <a:ext cx="609600" cy="365125"/>
          </a:xfrm>
        </p:spPr>
        <p:txBody>
          <a:bodyPr/>
          <a:lstStyle/>
          <a:p>
            <a:fld id="{0931897F-8F23-433E-A660-EFF8D3EDA506}" type="slidenum">
              <a:rPr lang="pl-PL" smtClean="0"/>
              <a:t>‹#›</a:t>
            </a:fld>
            <a:endParaRPr lang="pl-PL"/>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pl-PL"/>
              <a:t>Kliknij ikonę, aby dodać obraz</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alpha val="75000"/>
          </a:srgbClr>
        </a:soli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pl-PL"/>
              <a:t>Kliknij, aby edytować styl</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pl-PL"/>
              <a:t>Kliknij, aby edytować style wzorca tekstu</a:t>
            </a:r>
          </a:p>
          <a:p>
            <a:pPr lvl="1" eaLnBrk="1" latinLnBrk="0" hangingPunct="1"/>
            <a:r>
              <a:rPr kumimoji="0" lang="pl-PL"/>
              <a:t>Drugi poziom</a:t>
            </a:r>
          </a:p>
          <a:p>
            <a:pPr lvl="2" eaLnBrk="1" latinLnBrk="0" hangingPunct="1"/>
            <a:r>
              <a:rPr kumimoji="0" lang="pl-PL"/>
              <a:t>Trzeci poziom</a:t>
            </a:r>
          </a:p>
          <a:p>
            <a:pPr lvl="3" eaLnBrk="1" latinLnBrk="0" hangingPunct="1"/>
            <a:r>
              <a:rPr kumimoji="0" lang="pl-PL"/>
              <a:t>Czwarty poziom</a:t>
            </a:r>
          </a:p>
          <a:p>
            <a:pPr lvl="4" eaLnBrk="1" latinLnBrk="0" hangingPunct="1"/>
            <a:r>
              <a:rPr kumimoji="0" lang="pl-PL"/>
              <a:t>Piąty poziom</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D17FA3B-C404-4317-B0BC-953931111309}" type="datetimeFigureOut">
              <a:rPr lang="pl-PL" smtClean="0"/>
              <a:t>30.01.2023</a:t>
            </a:fld>
            <a:endParaRPr lang="pl-PL"/>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pl-PL"/>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931897F-8F23-433E-A660-EFF8D3EDA506}" type="slidenum">
              <a:rPr lang="pl-PL" smtClean="0"/>
              <a:t>‹#›</a:t>
            </a:fld>
            <a:endParaRPr lang="pl-PL"/>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70C0">
            <a:alpha val="75000"/>
          </a:srgbClr>
        </a:soli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17FA3B-C404-4317-B0BC-953931111309}" type="datetimeFigureOut">
              <a:rPr lang="pl-PL" smtClean="0"/>
              <a:t>30.01.2023</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1897F-8F23-433E-A660-EFF8D3EDA506}" type="slidenum">
              <a:rPr lang="pl-PL" smtClean="0"/>
              <a:t>‹#›</a:t>
            </a:fld>
            <a:endParaRPr lang="pl-PL"/>
          </a:p>
        </p:txBody>
      </p:sp>
    </p:spTree>
    <p:extLst>
      <p:ext uri="{BB962C8B-B14F-4D97-AF65-F5344CB8AC3E}">
        <p14:creationId xmlns:p14="http://schemas.microsoft.com/office/powerpoint/2010/main" val="3012080205"/>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2.xml"/><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2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5.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3.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755576" y="1772816"/>
            <a:ext cx="7772400" cy="1944216"/>
          </a:xfrm>
        </p:spPr>
        <p:txBody>
          <a:bodyPr anchor="ctr" anchorCtr="0">
            <a:normAutofit fontScale="90000"/>
            <a:scene3d>
              <a:camera prst="orthographicFront"/>
              <a:lightRig rig="soft" dir="t">
                <a:rot lat="0" lon="0" rev="10800000"/>
              </a:lightRig>
            </a:scene3d>
            <a:sp3d>
              <a:bevelT w="27940" h="12700"/>
              <a:contourClr>
                <a:srgbClr val="DDDDDD"/>
              </a:contourClr>
            </a:sp3d>
          </a:bodyPr>
          <a:lstStyle/>
          <a:p>
            <a:pPr algn="ctr"/>
            <a:br>
              <a:rPr lang="pl-PL" sz="7200" spc="150" dirty="0">
                <a:ln w="11430"/>
                <a:solidFill>
                  <a:srgbClr val="F8F8F8"/>
                </a:solidFill>
                <a:effectLst>
                  <a:outerShdw blurRad="25400" algn="tl" rotWithShape="0">
                    <a:srgbClr val="000000">
                      <a:alpha val="43000"/>
                    </a:srgbClr>
                  </a:outerShdw>
                </a:effectLst>
              </a:rPr>
            </a:br>
            <a:r>
              <a:rPr lang="pl-PL" sz="8900" spc="150" dirty="0">
                <a:ln w="11430">
                  <a:solidFill>
                    <a:srgbClr val="C00000"/>
                  </a:solidFill>
                </a:ln>
                <a:solidFill>
                  <a:schemeClr val="tx1"/>
                </a:solidFill>
                <a:effectLst>
                  <a:outerShdw blurRad="25400" algn="tl" rotWithShape="0">
                    <a:srgbClr val="000000">
                      <a:alpha val="43000"/>
                    </a:srgbClr>
                  </a:outerShdw>
                </a:effectLst>
              </a:rPr>
              <a:t>Gmina Odrzywół</a:t>
            </a:r>
          </a:p>
        </p:txBody>
      </p:sp>
      <p:sp>
        <p:nvSpPr>
          <p:cNvPr id="3" name="Podtytuł 2"/>
          <p:cNvSpPr>
            <a:spLocks noGrp="1"/>
          </p:cNvSpPr>
          <p:nvPr>
            <p:ph type="subTitle" idx="1"/>
          </p:nvPr>
        </p:nvSpPr>
        <p:spPr>
          <a:xfrm>
            <a:off x="1115616" y="4149080"/>
            <a:ext cx="7416824" cy="2016224"/>
          </a:xfrm>
        </p:spPr>
        <p:txBody>
          <a:bodyPr>
            <a:noAutofit/>
          </a:bodyPr>
          <a:lstStyle/>
          <a:p>
            <a:pPr algn="ctr"/>
            <a:r>
              <a:rPr lang="pl-PL" sz="4400" dirty="0">
                <a:ln w="18415" cmpd="sng">
                  <a:solidFill>
                    <a:srgbClr val="FFFFFF"/>
                  </a:solidFill>
                  <a:prstDash val="solid"/>
                </a:ln>
                <a:solidFill>
                  <a:srgbClr val="FFFFFF"/>
                </a:solidFill>
                <a:effectLst>
                  <a:outerShdw blurRad="63500" dir="3600000" algn="tl" rotWithShape="0">
                    <a:srgbClr val="000000">
                      <a:alpha val="70000"/>
                    </a:srgbClr>
                  </a:outerShdw>
                </a:effectLst>
              </a:rPr>
              <a:t>Podsumowanie  działalności społeczno-kulturalnej </a:t>
            </a:r>
            <a:br>
              <a:rPr lang="pl-PL" sz="4400" dirty="0">
                <a:ln w="18415" cmpd="sng">
                  <a:solidFill>
                    <a:srgbClr val="FFFFFF"/>
                  </a:solidFill>
                  <a:prstDash val="solid"/>
                </a:ln>
                <a:solidFill>
                  <a:srgbClr val="FFFFFF"/>
                </a:solidFill>
                <a:effectLst>
                  <a:outerShdw blurRad="63500" dir="3600000" algn="tl" rotWithShape="0">
                    <a:srgbClr val="000000">
                      <a:alpha val="70000"/>
                    </a:srgbClr>
                  </a:outerShdw>
                </a:effectLst>
              </a:rPr>
            </a:br>
            <a:r>
              <a:rPr lang="pl-PL" sz="3600" dirty="0">
                <a:ln w="18415" cmpd="sng">
                  <a:solidFill>
                    <a:srgbClr val="FFFFFF"/>
                  </a:solidFill>
                  <a:prstDash val="solid"/>
                </a:ln>
                <a:solidFill>
                  <a:srgbClr val="FFFFFF"/>
                </a:solidFill>
                <a:effectLst>
                  <a:outerShdw blurRad="63500" dir="3600000" algn="tl" rotWithShape="0">
                    <a:srgbClr val="000000">
                      <a:alpha val="70000"/>
                    </a:srgbClr>
                  </a:outerShdw>
                </a:effectLst>
              </a:rPr>
              <a:t>w</a:t>
            </a:r>
            <a:r>
              <a:rPr lang="pl-PL" sz="440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pl-PL" sz="4800" dirty="0">
                <a:ln w="18415" cmpd="sng">
                  <a:solidFill>
                    <a:srgbClr val="FFFFFF"/>
                  </a:solidFill>
                  <a:prstDash val="solid"/>
                </a:ln>
                <a:solidFill>
                  <a:srgbClr val="FFFFFF"/>
                </a:solidFill>
                <a:effectLst>
                  <a:outerShdw blurRad="63500" dir="3600000" algn="tl" rotWithShape="0">
                    <a:srgbClr val="000000">
                      <a:alpha val="70000"/>
                    </a:srgbClr>
                  </a:outerShdw>
                </a:effectLst>
              </a:rPr>
              <a:t>2022</a:t>
            </a:r>
            <a:r>
              <a:rPr lang="pl-PL" sz="440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pl-PL" sz="3600" dirty="0">
                <a:ln w="18415" cmpd="sng">
                  <a:solidFill>
                    <a:srgbClr val="FFFFFF"/>
                  </a:solidFill>
                  <a:prstDash val="solid"/>
                </a:ln>
                <a:solidFill>
                  <a:srgbClr val="FFFFFF"/>
                </a:solidFill>
                <a:effectLst>
                  <a:outerShdw blurRad="63500" dir="3600000" algn="tl" rotWithShape="0">
                    <a:srgbClr val="000000">
                      <a:alpha val="70000"/>
                    </a:srgbClr>
                  </a:outerShdw>
                </a:effectLst>
              </a:rPr>
              <a:t>roku.</a:t>
            </a:r>
          </a:p>
        </p:txBody>
      </p:sp>
      <p:pic>
        <p:nvPicPr>
          <p:cNvPr id="1026" name="Picture 2" descr="C:\Users\bciecierska\Desktop\RYSUNKI\h_odrzywo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39819" y="548680"/>
            <a:ext cx="1584176"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81571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539552" y="188641"/>
            <a:ext cx="7772400" cy="792088"/>
          </a:xfrm>
        </p:spPr>
        <p:txBody>
          <a:bodyPr>
            <a:normAutofit fontScale="90000"/>
          </a:bodyPr>
          <a:lstStyle/>
          <a:p>
            <a:r>
              <a:rPr lang="pl-PL" b="1" dirty="0"/>
              <a:t>Narodowe Święto Niepodległości</a:t>
            </a:r>
          </a:p>
        </p:txBody>
      </p:sp>
      <p:sp>
        <p:nvSpPr>
          <p:cNvPr id="4" name="pole tekstowe 3">
            <a:extLst>
              <a:ext uri="{FF2B5EF4-FFF2-40B4-BE49-F238E27FC236}">
                <a16:creationId xmlns:a16="http://schemas.microsoft.com/office/drawing/2014/main" id="{0417ACCA-D34F-DBE2-9CBF-15F1118FC83D}"/>
              </a:ext>
            </a:extLst>
          </p:cNvPr>
          <p:cNvSpPr txBox="1"/>
          <p:nvPr/>
        </p:nvSpPr>
        <p:spPr>
          <a:xfrm>
            <a:off x="0" y="1086972"/>
            <a:ext cx="4823520" cy="5847755"/>
          </a:xfrm>
          <a:prstGeom prst="rect">
            <a:avLst/>
          </a:prstGeom>
          <a:noFill/>
        </p:spPr>
        <p:txBody>
          <a:bodyPr wrap="square">
            <a:spAutoFit/>
          </a:bodyPr>
          <a:lstStyle/>
          <a:p>
            <a:r>
              <a:rPr lang="pl-PL" sz="2200" dirty="0"/>
              <a:t>Uroczystość rozpoczęła Msza Św. </a:t>
            </a:r>
            <a:br>
              <a:rPr lang="pl-PL" sz="2200" dirty="0"/>
            </a:br>
            <a:r>
              <a:rPr lang="pl-PL" sz="2200" dirty="0"/>
              <a:t>w kościele parafialnym celebrowana </a:t>
            </a:r>
            <a:br>
              <a:rPr lang="pl-PL" sz="2200" dirty="0"/>
            </a:br>
            <a:r>
              <a:rPr lang="pl-PL" sz="2200" dirty="0"/>
              <a:t>przez ks. proboszcza Adama Łukiewicza. Po mszy poczty sztandarowe i goście przeszli pod budynek Publicznej Szkoły Podstawowej im. Jana Pawła II </a:t>
            </a:r>
            <a:br>
              <a:rPr lang="pl-PL" sz="2200" dirty="0"/>
            </a:br>
            <a:r>
              <a:rPr lang="pl-PL" sz="2200" dirty="0"/>
              <a:t>w Odrzywole, gdzie uczestników powitała Dyrektor Szkoły Pani Anna </a:t>
            </a:r>
            <a:r>
              <a:rPr lang="pl-PL" sz="2200" dirty="0" err="1"/>
              <a:t>Zbrowska</a:t>
            </a:r>
            <a:r>
              <a:rPr lang="pl-PL" sz="2200" dirty="0"/>
              <a:t>. </a:t>
            </a:r>
            <a:br>
              <a:rPr lang="pl-PL" sz="2200" dirty="0"/>
            </a:br>
            <a:r>
              <a:rPr lang="pl-PL" sz="2200" dirty="0"/>
              <a:t>Na maszcie zakupionym w ramach rządowego programu „Pod białoczerwoną” po raz pierwszy została podniesiona flaga  białoczerwona </a:t>
            </a:r>
            <a:br>
              <a:rPr lang="pl-PL" sz="2200" dirty="0"/>
            </a:br>
            <a:r>
              <a:rPr lang="pl-PL" sz="2200" dirty="0"/>
              <a:t>i  odśpiewany został hymn narodowy. Uroczystość zakończyła okolicznościowa akademia przygotowana przez uczniów szkoły podstawowej.</a:t>
            </a:r>
          </a:p>
        </p:txBody>
      </p:sp>
      <p:pic>
        <p:nvPicPr>
          <p:cNvPr id="6" name="Obraz 5">
            <a:extLst>
              <a:ext uri="{FF2B5EF4-FFF2-40B4-BE49-F238E27FC236}">
                <a16:creationId xmlns:a16="http://schemas.microsoft.com/office/drawing/2014/main" id="{950476A6-3AA8-FE9F-2C94-FBEEFA0908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7495" y="3696923"/>
            <a:ext cx="4536505" cy="3237804"/>
          </a:xfrm>
          <a:prstGeom prst="rect">
            <a:avLst/>
          </a:prstGeom>
        </p:spPr>
      </p:pic>
      <p:pic>
        <p:nvPicPr>
          <p:cNvPr id="8" name="Obraz 7">
            <a:extLst>
              <a:ext uri="{FF2B5EF4-FFF2-40B4-BE49-F238E27FC236}">
                <a16:creationId xmlns:a16="http://schemas.microsoft.com/office/drawing/2014/main" id="{455389CC-1E78-89E0-88CB-3C0BD4E1F6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9" y="866043"/>
            <a:ext cx="4603147" cy="3028950"/>
          </a:xfrm>
          <a:prstGeom prst="rect">
            <a:avLst/>
          </a:prstGeom>
        </p:spPr>
      </p:pic>
    </p:spTree>
    <p:extLst>
      <p:ext uri="{BB962C8B-B14F-4D97-AF65-F5344CB8AC3E}">
        <p14:creationId xmlns:p14="http://schemas.microsoft.com/office/powerpoint/2010/main" val="303706888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3752" y="116632"/>
            <a:ext cx="9036496" cy="532767"/>
          </a:xfrm>
        </p:spPr>
        <p:txBody>
          <a:bodyPr>
            <a:noAutofit/>
          </a:bodyPr>
          <a:lstStyle/>
          <a:p>
            <a:r>
              <a:rPr lang="pl-PL" sz="4000" b="1" dirty="0"/>
              <a:t>Działalność Dziennego Domu Senior+</a:t>
            </a:r>
          </a:p>
        </p:txBody>
      </p:sp>
      <p:sp>
        <p:nvSpPr>
          <p:cNvPr id="4" name="pole tekstowe 3">
            <a:extLst>
              <a:ext uri="{FF2B5EF4-FFF2-40B4-BE49-F238E27FC236}">
                <a16:creationId xmlns:a16="http://schemas.microsoft.com/office/drawing/2014/main" id="{FB0F33BC-EFD1-F119-CBE4-D2F59A36847E}"/>
              </a:ext>
            </a:extLst>
          </p:cNvPr>
          <p:cNvSpPr txBox="1"/>
          <p:nvPr/>
        </p:nvSpPr>
        <p:spPr>
          <a:xfrm>
            <a:off x="118209" y="649399"/>
            <a:ext cx="9036496" cy="2156231"/>
          </a:xfrm>
          <a:prstGeom prst="rect">
            <a:avLst/>
          </a:prstGeom>
          <a:noFill/>
        </p:spPr>
        <p:txBody>
          <a:bodyPr wrap="square">
            <a:spAutoFit/>
          </a:bodyPr>
          <a:lstStyle/>
          <a:p>
            <a:pPr algn="just">
              <a:lnSpc>
                <a:spcPct val="107000"/>
              </a:lnSpc>
              <a:spcAft>
                <a:spcPts val="800"/>
              </a:spcAft>
              <a:tabLst>
                <a:tab pos="180340" algn="l"/>
              </a:tabLst>
            </a:pPr>
            <a:r>
              <a:rPr lang="pl-PL" sz="2000" b="1" dirty="0">
                <a:effectLst/>
                <a:latin typeface="Calibri Light" panose="020F0302020204030204" pitchFamily="34" charset="0"/>
                <a:ea typeface="Calibri" panose="020F0502020204030204" pitchFamily="34" charset="0"/>
                <a:cs typeface="Times New Roman" panose="02020603050405020304" pitchFamily="18" charset="0"/>
              </a:rPr>
              <a:t>Dzienny Dom Senior+ w Gminie Odrzywół rozpoczął działalność </a:t>
            </a:r>
            <a:br>
              <a:rPr lang="pl-PL" sz="2000" b="1" dirty="0">
                <a:effectLst/>
                <a:latin typeface="Calibri Light" panose="020F0302020204030204" pitchFamily="34" charset="0"/>
                <a:ea typeface="Calibri" panose="020F0502020204030204" pitchFamily="34" charset="0"/>
                <a:cs typeface="Times New Roman" panose="02020603050405020304" pitchFamily="18" charset="0"/>
              </a:rPr>
            </a:br>
            <a:r>
              <a:rPr lang="pl-PL" sz="2000" b="1" dirty="0">
                <a:effectLst/>
                <a:latin typeface="Calibri Light" panose="020F0302020204030204" pitchFamily="34" charset="0"/>
                <a:ea typeface="Calibri" panose="020F0502020204030204" pitchFamily="34" charset="0"/>
                <a:cs typeface="Times New Roman" panose="02020603050405020304" pitchFamily="18" charset="0"/>
              </a:rPr>
              <a:t>z dniem 02.01.2019r. Z pobytu oraz świadczonych usług korzysta 30 seniorów z terenu Gminy Odrzywół. Placówka organizuje seniorom  czas wolny oraz świadczy usługi </a:t>
            </a:r>
            <a:br>
              <a:rPr lang="pl-PL" sz="2000" b="1" dirty="0">
                <a:effectLst/>
                <a:latin typeface="Calibri Light" panose="020F0302020204030204" pitchFamily="34" charset="0"/>
                <a:ea typeface="Calibri" panose="020F0502020204030204" pitchFamily="34" charset="0"/>
                <a:cs typeface="Times New Roman" panose="02020603050405020304" pitchFamily="18" charset="0"/>
              </a:rPr>
            </a:br>
            <a:r>
              <a:rPr lang="pl-PL" sz="2000" b="1" dirty="0">
                <a:effectLst/>
                <a:latin typeface="Calibri Light" panose="020F0302020204030204" pitchFamily="34" charset="0"/>
                <a:ea typeface="Calibri" panose="020F0502020204030204" pitchFamily="34" charset="0"/>
                <a:cs typeface="Times New Roman" panose="02020603050405020304" pitchFamily="18" charset="0"/>
              </a:rPr>
              <a:t>w zakresie:  socjalnym, terapii zajęciowej, poprawy sprawności ruchowej, edukacji i zajęć kulturalno-oświatowych, aktywizacji społecznej w tym międzypokoleniowej</a:t>
            </a:r>
            <a:r>
              <a:rPr lang="pl-PL" sz="2000" dirty="0">
                <a:effectLst/>
                <a:latin typeface="Calibri Light" panose="020F0302020204030204" pitchFamily="34" charset="0"/>
                <a:ea typeface="Calibri" panose="020F0502020204030204" pitchFamily="34" charset="0"/>
                <a:cs typeface="Times New Roman" panose="02020603050405020304" pitchFamily="18" charset="0"/>
              </a:rPr>
              <a:t>. </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2000" b="1" dirty="0">
                <a:effectLst/>
                <a:latin typeface="Calibri" panose="020F0502020204030204" pitchFamily="34" charset="0"/>
                <a:ea typeface="Calibri" panose="020F0502020204030204" pitchFamily="34" charset="0"/>
                <a:cs typeface="Times New Roman" panose="02020603050405020304" pitchFamily="18" charset="0"/>
              </a:rPr>
              <a:t> </a:t>
            </a:r>
          </a:p>
        </p:txBody>
      </p:sp>
      <p:pic>
        <p:nvPicPr>
          <p:cNvPr id="13" name="Obraz 12">
            <a:extLst>
              <a:ext uri="{FF2B5EF4-FFF2-40B4-BE49-F238E27FC236}">
                <a16:creationId xmlns:a16="http://schemas.microsoft.com/office/drawing/2014/main" id="{AF2ECBD5-B6AD-041F-56A0-FBF3B0C7B1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491" y="2375903"/>
            <a:ext cx="9036496" cy="4509120"/>
          </a:xfrm>
          <a:prstGeom prst="rect">
            <a:avLst/>
          </a:prstGeom>
        </p:spPr>
      </p:pic>
    </p:spTree>
    <p:extLst>
      <p:ext uri="{BB962C8B-B14F-4D97-AF65-F5344CB8AC3E}">
        <p14:creationId xmlns:p14="http://schemas.microsoft.com/office/powerpoint/2010/main" val="16989187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ole tekstowe 6">
            <a:extLst>
              <a:ext uri="{FF2B5EF4-FFF2-40B4-BE49-F238E27FC236}">
                <a16:creationId xmlns:a16="http://schemas.microsoft.com/office/drawing/2014/main" id="{15693767-65B4-2B2F-6278-C314E64CAD76}"/>
              </a:ext>
            </a:extLst>
          </p:cNvPr>
          <p:cNvSpPr txBox="1"/>
          <p:nvPr/>
        </p:nvSpPr>
        <p:spPr>
          <a:xfrm>
            <a:off x="582035" y="3312368"/>
            <a:ext cx="3312368" cy="369332"/>
          </a:xfrm>
          <a:prstGeom prst="rect">
            <a:avLst/>
          </a:prstGeom>
          <a:noFill/>
        </p:spPr>
        <p:txBody>
          <a:bodyPr wrap="square" rtlCol="0">
            <a:spAutoFit/>
          </a:bodyPr>
          <a:lstStyle/>
          <a:p>
            <a:pPr algn="ctr"/>
            <a:r>
              <a:rPr lang="pl-PL" b="1" dirty="0"/>
              <a:t>Seniorzy w  Senacie RP</a:t>
            </a:r>
          </a:p>
        </p:txBody>
      </p:sp>
      <p:pic>
        <p:nvPicPr>
          <p:cNvPr id="9" name="Obraz 8">
            <a:extLst>
              <a:ext uri="{FF2B5EF4-FFF2-40B4-BE49-F238E27FC236}">
                <a16:creationId xmlns:a16="http://schemas.microsoft.com/office/drawing/2014/main" id="{1D628A6C-9047-55B6-41AC-BE733148AD5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55976" y="0"/>
            <a:ext cx="4788024" cy="3312368"/>
          </a:xfrm>
          <a:prstGeom prst="rect">
            <a:avLst/>
          </a:prstGeom>
        </p:spPr>
      </p:pic>
      <p:sp>
        <p:nvSpPr>
          <p:cNvPr id="10" name="pole tekstowe 9">
            <a:extLst>
              <a:ext uri="{FF2B5EF4-FFF2-40B4-BE49-F238E27FC236}">
                <a16:creationId xmlns:a16="http://schemas.microsoft.com/office/drawing/2014/main" id="{F08EF0C8-368B-4E3E-7C74-1D42558A0BAC}"/>
              </a:ext>
            </a:extLst>
          </p:cNvPr>
          <p:cNvSpPr txBox="1"/>
          <p:nvPr/>
        </p:nvSpPr>
        <p:spPr>
          <a:xfrm>
            <a:off x="5759624" y="3312368"/>
            <a:ext cx="3024336" cy="369332"/>
          </a:xfrm>
          <a:prstGeom prst="rect">
            <a:avLst/>
          </a:prstGeom>
          <a:noFill/>
        </p:spPr>
        <p:txBody>
          <a:bodyPr wrap="square" rtlCol="0">
            <a:spAutoFit/>
          </a:bodyPr>
          <a:lstStyle/>
          <a:p>
            <a:pPr algn="ctr"/>
            <a:r>
              <a:rPr lang="pl-PL" b="1" dirty="0"/>
              <a:t>Pielgrzymka do Kałkowa</a:t>
            </a:r>
          </a:p>
        </p:txBody>
      </p:sp>
      <p:pic>
        <p:nvPicPr>
          <p:cNvPr id="12" name="Obraz 11">
            <a:extLst>
              <a:ext uri="{FF2B5EF4-FFF2-40B4-BE49-F238E27FC236}">
                <a16:creationId xmlns:a16="http://schemas.microsoft.com/office/drawing/2014/main" id="{017C288E-607A-F05A-547F-74F7A16EF2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27" y="3681700"/>
            <a:ext cx="4788024" cy="3176300"/>
          </a:xfrm>
          <a:prstGeom prst="rect">
            <a:avLst/>
          </a:prstGeom>
        </p:spPr>
      </p:pic>
      <p:pic>
        <p:nvPicPr>
          <p:cNvPr id="15" name="Obraz 14">
            <a:extLst>
              <a:ext uri="{FF2B5EF4-FFF2-40B4-BE49-F238E27FC236}">
                <a16:creationId xmlns:a16="http://schemas.microsoft.com/office/drawing/2014/main" id="{25CB9071-579A-C7C9-719C-47A4EEA014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12250" y="3681700"/>
            <a:ext cx="4331749" cy="3176300"/>
          </a:xfrm>
          <a:prstGeom prst="rect">
            <a:avLst/>
          </a:prstGeom>
        </p:spPr>
      </p:pic>
      <p:sp>
        <p:nvSpPr>
          <p:cNvPr id="16" name="pole tekstowe 15">
            <a:extLst>
              <a:ext uri="{FF2B5EF4-FFF2-40B4-BE49-F238E27FC236}">
                <a16:creationId xmlns:a16="http://schemas.microsoft.com/office/drawing/2014/main" id="{C82A0B60-8400-3BDB-0E11-C66FEB0EBA76}"/>
              </a:ext>
            </a:extLst>
          </p:cNvPr>
          <p:cNvSpPr txBox="1"/>
          <p:nvPr/>
        </p:nvSpPr>
        <p:spPr>
          <a:xfrm>
            <a:off x="5759624" y="6255404"/>
            <a:ext cx="3024336" cy="369332"/>
          </a:xfrm>
          <a:prstGeom prst="rect">
            <a:avLst/>
          </a:prstGeom>
          <a:noFill/>
        </p:spPr>
        <p:txBody>
          <a:bodyPr wrap="square" rtlCol="0">
            <a:spAutoFit/>
          </a:bodyPr>
          <a:lstStyle/>
          <a:p>
            <a:pPr algn="ctr"/>
            <a:r>
              <a:rPr lang="pl-PL" b="1" dirty="0"/>
              <a:t>W Kazimierzu Dolnym</a:t>
            </a:r>
          </a:p>
        </p:txBody>
      </p:sp>
      <p:pic>
        <p:nvPicPr>
          <p:cNvPr id="3" name="Obraz 2">
            <a:extLst>
              <a:ext uri="{FF2B5EF4-FFF2-40B4-BE49-F238E27FC236}">
                <a16:creationId xmlns:a16="http://schemas.microsoft.com/office/drawing/2014/main" id="{B480E715-B525-17E0-2030-AE7568DBB8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1"/>
            <a:ext cx="4355976" cy="3312368"/>
          </a:xfrm>
          <a:prstGeom prst="rect">
            <a:avLst/>
          </a:prstGeom>
        </p:spPr>
      </p:pic>
    </p:spTree>
    <p:extLst>
      <p:ext uri="{BB962C8B-B14F-4D97-AF65-F5344CB8AC3E}">
        <p14:creationId xmlns:p14="http://schemas.microsoft.com/office/powerpoint/2010/main" val="7741032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39552" y="77954"/>
            <a:ext cx="8424936" cy="758758"/>
          </a:xfrm>
        </p:spPr>
        <p:txBody>
          <a:bodyPr>
            <a:normAutofit fontScale="85000" lnSpcReduction="20000"/>
          </a:bodyPr>
          <a:lstStyle/>
          <a:p>
            <a:pPr marL="0" indent="0" algn="ctr">
              <a:buNone/>
            </a:pPr>
            <a:r>
              <a:rPr lang="pl-PL" b="1" dirty="0">
                <a:solidFill>
                  <a:schemeClr val="tx1"/>
                </a:solidFill>
              </a:rPr>
              <a:t>Działalność Gminnego Klubu Maluch + </a:t>
            </a:r>
            <a:br>
              <a:rPr lang="pl-PL" b="1" dirty="0">
                <a:solidFill>
                  <a:schemeClr val="tx1"/>
                </a:solidFill>
              </a:rPr>
            </a:br>
            <a:r>
              <a:rPr lang="pl-PL" b="1" dirty="0">
                <a:solidFill>
                  <a:schemeClr val="tx1"/>
                </a:solidFill>
              </a:rPr>
              <a:t>Słoneczny Kącik w Odrzywole</a:t>
            </a:r>
          </a:p>
        </p:txBody>
      </p:sp>
      <p:sp>
        <p:nvSpPr>
          <p:cNvPr id="4" name="pole tekstowe 3">
            <a:extLst>
              <a:ext uri="{FF2B5EF4-FFF2-40B4-BE49-F238E27FC236}">
                <a16:creationId xmlns:a16="http://schemas.microsoft.com/office/drawing/2014/main" id="{B35414AC-6715-2E5E-458D-D4D633A44DBB}"/>
              </a:ext>
            </a:extLst>
          </p:cNvPr>
          <p:cNvSpPr txBox="1"/>
          <p:nvPr/>
        </p:nvSpPr>
        <p:spPr>
          <a:xfrm>
            <a:off x="0" y="804257"/>
            <a:ext cx="9144000" cy="2308324"/>
          </a:xfrm>
          <a:prstGeom prst="rect">
            <a:avLst/>
          </a:prstGeom>
          <a:noFill/>
        </p:spPr>
        <p:txBody>
          <a:bodyPr wrap="square">
            <a:spAutoFit/>
          </a:bodyPr>
          <a:lstStyle/>
          <a:p>
            <a:pPr algn="just"/>
            <a:r>
              <a:rPr lang="pl-PL" sz="1800" dirty="0">
                <a:effectLst/>
                <a:latin typeface="Calibri" panose="020F0502020204030204" pitchFamily="34" charset="0"/>
                <a:ea typeface="Times New Roman" panose="02020603050405020304" pitchFamily="18" charset="0"/>
                <a:cs typeface="Calibri" panose="020F0502020204030204" pitchFamily="34" charset="0"/>
              </a:rPr>
              <a:t>Gminny Klub Maluch Plus SŁONECZNY KĄCIK w Odrzywole działa od 3 września 2018 roku.</a:t>
            </a:r>
            <a:endParaRPr lang="pl-PL" sz="1200" dirty="0">
              <a:effectLst/>
              <a:latin typeface="Times New Roman" panose="02020603050405020304" pitchFamily="18" charset="0"/>
              <a:ea typeface="Times New Roman" panose="02020603050405020304" pitchFamily="18" charset="0"/>
              <a:cs typeface="Calibri" panose="020F0502020204030204" pitchFamily="34" charset="0"/>
            </a:endParaRPr>
          </a:p>
          <a:p>
            <a:pPr algn="just"/>
            <a:r>
              <a:rPr lang="pl-PL" sz="1800" dirty="0">
                <a:effectLst/>
                <a:latin typeface="Calibri" panose="020F0502020204030204" pitchFamily="34" charset="0"/>
                <a:ea typeface="Times New Roman" panose="02020603050405020304" pitchFamily="18" charset="0"/>
                <a:cs typeface="Calibri" panose="020F0502020204030204" pitchFamily="34" charset="0"/>
              </a:rPr>
              <a:t>Celem działania Klubu jest zapewnienie opieki dzieciom od roku do trzech lat, w warunkach umożliwiających rozwój psychiczny i fizyczny, właściwy dla ich wieku. </a:t>
            </a:r>
            <a:endParaRPr lang="pl-PL" sz="1200" dirty="0">
              <a:effectLst/>
              <a:latin typeface="Times New Roman" panose="02020603050405020304" pitchFamily="18" charset="0"/>
              <a:ea typeface="Times New Roman" panose="02020603050405020304" pitchFamily="18" charset="0"/>
              <a:cs typeface="Calibri" panose="020F0502020204030204" pitchFamily="34" charset="0"/>
            </a:endParaRPr>
          </a:p>
          <a:p>
            <a:pPr algn="just"/>
            <a:r>
              <a:rPr lang="pl-PL" sz="1800" dirty="0">
                <a:effectLst/>
                <a:latin typeface="Calibri" panose="020F0502020204030204" pitchFamily="34" charset="0"/>
                <a:ea typeface="Times New Roman" panose="02020603050405020304" pitchFamily="18" charset="0"/>
                <a:cs typeface="Calibri" panose="020F0502020204030204" pitchFamily="34" charset="0"/>
              </a:rPr>
              <a:t>Klub jest przeznaczony dla 18 dzieci, jest otwarty w godzinach od 7.00-17.00. Zapewnia dzieciom całodzienne wyżywienie. Działalność Klubu wspomaga rodziców w wychowaniu ich dzieci oraz umożliwia podjęcie pracy zawodowej.</a:t>
            </a:r>
            <a:r>
              <a:rPr lang="pl-PL" sz="1200" dirty="0">
                <a:latin typeface="Times New Roman" panose="02020603050405020304" pitchFamily="18" charset="0"/>
                <a:ea typeface="Times New Roman" panose="02020603050405020304" pitchFamily="18" charset="0"/>
                <a:cs typeface="Calibri" panose="020F0502020204030204" pitchFamily="34" charset="0"/>
              </a:rPr>
              <a:t> </a:t>
            </a:r>
            <a:r>
              <a:rPr lang="pl-PL" sz="1800" kern="50" dirty="0">
                <a:effectLst/>
                <a:latin typeface="Calibri" panose="020F0502020204030204" pitchFamily="34" charset="0"/>
                <a:ea typeface="Lucida Sans Unicode" panose="020B0602030504020204" pitchFamily="34" charset="0"/>
                <a:cs typeface="F"/>
              </a:rPr>
              <a:t>Program dydaktyczny zapewnia dzieciom  przygotowanie do dalszej edukacji przedszkolnej uwzględniając </a:t>
            </a:r>
            <a:r>
              <a:rPr lang="pl-PL" sz="1800" kern="50" dirty="0">
                <a:effectLst/>
                <a:latin typeface="Calibri" panose="020F0502020204030204" pitchFamily="34" charset="0"/>
                <a:ea typeface="Times New Roman" panose="02020603050405020304" pitchFamily="18" charset="0"/>
                <a:cs typeface="Arial" panose="020B0604020202020204" pitchFamily="34" charset="0"/>
              </a:rPr>
              <a:t>pełen rozwój dziecka: intelektualny, fizyczny, społeczny oraz twórczy. </a:t>
            </a:r>
            <a:r>
              <a:rPr lang="pl-PL" sz="1800" dirty="0">
                <a:effectLst/>
                <a:latin typeface="Times New Roman" panose="02020603050405020304" pitchFamily="18" charset="0"/>
                <a:ea typeface="Times New Roman" panose="02020603050405020304" pitchFamily="18" charset="0"/>
                <a:cs typeface="Calibri" panose="020F0502020204030204" pitchFamily="34" charset="0"/>
              </a:rPr>
              <a:t> </a:t>
            </a:r>
            <a:endParaRPr lang="pl-PL" sz="1200" dirty="0">
              <a:effectLst/>
              <a:latin typeface="Times New Roman" panose="02020603050405020304" pitchFamily="18" charset="0"/>
              <a:ea typeface="Times New Roman" panose="02020603050405020304" pitchFamily="18" charset="0"/>
              <a:cs typeface="Calibri" panose="020F0502020204030204" pitchFamily="34" charset="0"/>
            </a:endParaRPr>
          </a:p>
        </p:txBody>
      </p:sp>
      <p:pic>
        <p:nvPicPr>
          <p:cNvPr id="6" name="Obraz 5">
            <a:extLst>
              <a:ext uri="{FF2B5EF4-FFF2-40B4-BE49-F238E27FC236}">
                <a16:creationId xmlns:a16="http://schemas.microsoft.com/office/drawing/2014/main" id="{B4489C76-8DA3-323C-B5D6-65CAA17795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9572" y="3035880"/>
            <a:ext cx="8064896" cy="3952299"/>
          </a:xfrm>
          <a:prstGeom prst="rect">
            <a:avLst/>
          </a:prstGeom>
        </p:spPr>
      </p:pic>
    </p:spTree>
    <p:extLst>
      <p:ext uri="{BB962C8B-B14F-4D97-AF65-F5344CB8AC3E}">
        <p14:creationId xmlns:p14="http://schemas.microsoft.com/office/powerpoint/2010/main" val="38308638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az 10">
            <a:extLst>
              <a:ext uri="{FF2B5EF4-FFF2-40B4-BE49-F238E27FC236}">
                <a16:creationId xmlns:a16="http://schemas.microsoft.com/office/drawing/2014/main" id="{0D9303ED-77EC-FBD9-A4F7-A4F7F6FF4A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856" y="3140969"/>
            <a:ext cx="7164288" cy="4047843"/>
          </a:xfrm>
          <a:prstGeom prst="rect">
            <a:avLst/>
          </a:prstGeom>
        </p:spPr>
      </p:pic>
      <p:pic>
        <p:nvPicPr>
          <p:cNvPr id="13" name="Obraz 12">
            <a:extLst>
              <a:ext uri="{FF2B5EF4-FFF2-40B4-BE49-F238E27FC236}">
                <a16:creationId xmlns:a16="http://schemas.microsoft.com/office/drawing/2014/main" id="{9DEDFEC7-D532-CD8F-FCC7-BC49B6480D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6716" y="1"/>
            <a:ext cx="6890568" cy="3140968"/>
          </a:xfrm>
          <a:prstGeom prst="rect">
            <a:avLst/>
          </a:prstGeom>
        </p:spPr>
      </p:pic>
      <p:sp>
        <p:nvSpPr>
          <p:cNvPr id="14" name="pole tekstowe 13">
            <a:extLst>
              <a:ext uri="{FF2B5EF4-FFF2-40B4-BE49-F238E27FC236}">
                <a16:creationId xmlns:a16="http://schemas.microsoft.com/office/drawing/2014/main" id="{3856667F-38A4-D36D-AE06-CA80789CAEB9}"/>
              </a:ext>
            </a:extLst>
          </p:cNvPr>
          <p:cNvSpPr txBox="1"/>
          <p:nvPr/>
        </p:nvSpPr>
        <p:spPr>
          <a:xfrm>
            <a:off x="1403648" y="2276872"/>
            <a:ext cx="2824786" cy="707886"/>
          </a:xfrm>
          <a:prstGeom prst="rect">
            <a:avLst/>
          </a:prstGeom>
          <a:noFill/>
        </p:spPr>
        <p:txBody>
          <a:bodyPr wrap="square" rtlCol="0">
            <a:spAutoFit/>
          </a:bodyPr>
          <a:lstStyle/>
          <a:p>
            <a:r>
              <a:rPr lang="pl-PL" sz="2000" b="1" dirty="0">
                <a:solidFill>
                  <a:schemeClr val="bg1"/>
                </a:solidFill>
              </a:rPr>
              <a:t>Gość specjalny </a:t>
            </a:r>
            <a:br>
              <a:rPr lang="pl-PL" sz="2000" b="1" dirty="0">
                <a:solidFill>
                  <a:schemeClr val="bg1"/>
                </a:solidFill>
              </a:rPr>
            </a:br>
            <a:r>
              <a:rPr lang="pl-PL" sz="2000" b="1" dirty="0">
                <a:solidFill>
                  <a:schemeClr val="bg1"/>
                </a:solidFill>
              </a:rPr>
              <a:t> u Maluszków </a:t>
            </a:r>
          </a:p>
        </p:txBody>
      </p:sp>
    </p:spTree>
    <p:extLst>
      <p:ext uri="{BB962C8B-B14F-4D97-AF65-F5344CB8AC3E}">
        <p14:creationId xmlns:p14="http://schemas.microsoft.com/office/powerpoint/2010/main" val="32501038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5687B17D-0216-E893-DB94-F95C11EE8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439" y="-531440"/>
            <a:ext cx="8117121" cy="4176464"/>
          </a:xfrm>
          <a:prstGeom prst="rect">
            <a:avLst/>
          </a:prstGeom>
        </p:spPr>
      </p:pic>
      <p:pic>
        <p:nvPicPr>
          <p:cNvPr id="7" name="Obraz 6">
            <a:extLst>
              <a:ext uri="{FF2B5EF4-FFF2-40B4-BE49-F238E27FC236}">
                <a16:creationId xmlns:a16="http://schemas.microsoft.com/office/drawing/2014/main" id="{F5531549-1461-5070-C540-A87A0E2D54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3608" y="3068960"/>
            <a:ext cx="7308304" cy="4283893"/>
          </a:xfrm>
          <a:prstGeom prst="rect">
            <a:avLst/>
          </a:prstGeom>
        </p:spPr>
      </p:pic>
      <p:sp>
        <p:nvSpPr>
          <p:cNvPr id="8" name="pole tekstowe 7">
            <a:extLst>
              <a:ext uri="{FF2B5EF4-FFF2-40B4-BE49-F238E27FC236}">
                <a16:creationId xmlns:a16="http://schemas.microsoft.com/office/drawing/2014/main" id="{61A5C8F9-057B-36A0-5A16-38C1E2686956}"/>
              </a:ext>
            </a:extLst>
          </p:cNvPr>
          <p:cNvSpPr txBox="1"/>
          <p:nvPr/>
        </p:nvSpPr>
        <p:spPr>
          <a:xfrm>
            <a:off x="2441535" y="3759423"/>
            <a:ext cx="3818249" cy="461665"/>
          </a:xfrm>
          <a:prstGeom prst="rect">
            <a:avLst/>
          </a:prstGeom>
          <a:noFill/>
        </p:spPr>
        <p:txBody>
          <a:bodyPr wrap="square" rtlCol="0">
            <a:spAutoFit/>
          </a:bodyPr>
          <a:lstStyle/>
          <a:p>
            <a:pPr algn="ctr"/>
            <a:r>
              <a:rPr lang="pl-PL" sz="2400" b="1" dirty="0"/>
              <a:t>Dzień Rodziny</a:t>
            </a:r>
          </a:p>
        </p:txBody>
      </p:sp>
    </p:spTree>
    <p:extLst>
      <p:ext uri="{BB962C8B-B14F-4D97-AF65-F5344CB8AC3E}">
        <p14:creationId xmlns:p14="http://schemas.microsoft.com/office/powerpoint/2010/main" val="6093404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07503" y="116632"/>
            <a:ext cx="8691093" cy="1152128"/>
          </a:xfrm>
        </p:spPr>
        <p:txBody>
          <a:bodyPr>
            <a:normAutofit fontScale="90000"/>
          </a:bodyPr>
          <a:lstStyle/>
          <a:p>
            <a:r>
              <a:rPr lang="pl-PL" sz="2400" b="1" dirty="0">
                <a:effectLst/>
                <a:latin typeface="Calibri" panose="020F0502020204030204" pitchFamily="34" charset="0"/>
                <a:ea typeface="Calibri" panose="020F0502020204030204" pitchFamily="34" charset="0"/>
                <a:cs typeface="Times New Roman" panose="02020603050405020304" pitchFamily="18" charset="0"/>
              </a:rPr>
              <a:t>Wykaz imprez kulturalno-oświatowych i patriotycznych realizowanych przez gminę Odrzywół w 2023 roku</a:t>
            </a:r>
            <a:br>
              <a:rPr lang="pl-PL" sz="1800" dirty="0">
                <a:effectLst/>
                <a:latin typeface="Calibri" panose="020F0502020204030204" pitchFamily="34" charset="0"/>
                <a:ea typeface="Calibri" panose="020F0502020204030204" pitchFamily="34" charset="0"/>
                <a:cs typeface="Times New Roman" panose="02020603050405020304" pitchFamily="18" charset="0"/>
              </a:rPr>
            </a:br>
            <a:endParaRPr lang="pl-PL" b="1" dirty="0"/>
          </a:p>
        </p:txBody>
      </p:sp>
      <p:sp>
        <p:nvSpPr>
          <p:cNvPr id="5" name="Symbol zastępczy zawartości 4">
            <a:extLst>
              <a:ext uri="{FF2B5EF4-FFF2-40B4-BE49-F238E27FC236}">
                <a16:creationId xmlns:a16="http://schemas.microsoft.com/office/drawing/2014/main" id="{452A80A9-0941-5409-82F5-940497AED123}"/>
              </a:ext>
            </a:extLst>
          </p:cNvPr>
          <p:cNvSpPr>
            <a:spLocks noGrp="1"/>
          </p:cNvSpPr>
          <p:nvPr>
            <p:ph idx="1"/>
          </p:nvPr>
        </p:nvSpPr>
        <p:spPr>
          <a:xfrm>
            <a:off x="163401" y="980728"/>
            <a:ext cx="8579296" cy="5328592"/>
          </a:xfrm>
        </p:spPr>
        <p:txBody>
          <a:bodyPr>
            <a:normAutofit fontScale="25000" lnSpcReduction="20000"/>
          </a:bodyPr>
          <a:lstStyle/>
          <a:p>
            <a:pPr marL="342900" lvl="0" indent="-342900" algn="just">
              <a:lnSpc>
                <a:spcPct val="115000"/>
              </a:lnSpc>
              <a:buFont typeface="+mj-lt"/>
              <a:buAutoNum type="arabicPeriod"/>
            </a:pPr>
            <a:r>
              <a:rPr lang="pl-PL" sz="8000" b="1" dirty="0">
                <a:effectLst/>
                <a:latin typeface="Calibri" panose="020F0502020204030204" pitchFamily="34" charset="0"/>
                <a:ea typeface="Calibri" panose="020F0502020204030204" pitchFamily="34" charset="0"/>
                <a:cs typeface="Times New Roman" panose="02020603050405020304" pitchFamily="18" charset="0"/>
              </a:rPr>
              <a:t>5 marca</a:t>
            </a:r>
            <a:r>
              <a:rPr lang="pl-PL" sz="8000" dirty="0">
                <a:effectLst/>
                <a:latin typeface="Calibri" panose="020F0502020204030204" pitchFamily="34" charset="0"/>
                <a:ea typeface="Calibri" panose="020F0502020204030204" pitchFamily="34" charset="0"/>
                <a:cs typeface="Times New Roman" panose="02020603050405020304" pitchFamily="18" charset="0"/>
              </a:rPr>
              <a:t> </a:t>
            </a:r>
            <a:r>
              <a:rPr lang="pl-PL" sz="8000" b="1" dirty="0">
                <a:effectLst/>
                <a:latin typeface="Calibri" panose="020F0502020204030204" pitchFamily="34" charset="0"/>
                <a:ea typeface="Calibri" panose="020F0502020204030204" pitchFamily="34" charset="0"/>
                <a:cs typeface="Times New Roman" panose="02020603050405020304" pitchFamily="18" charset="0"/>
              </a:rPr>
              <a:t>godz. 12:00 -</a:t>
            </a:r>
            <a:r>
              <a:rPr lang="pl-PL" sz="8000" dirty="0">
                <a:effectLst/>
                <a:latin typeface="Calibri" panose="020F0502020204030204" pitchFamily="34" charset="0"/>
                <a:ea typeface="Calibri" panose="020F0502020204030204" pitchFamily="34" charset="0"/>
                <a:cs typeface="Times New Roman" panose="02020603050405020304" pitchFamily="18" charset="0"/>
              </a:rPr>
              <a:t> Tropem Wilczym. Bieg Pamięci Żołnierzy Wyklętych na trasie Odrzywół- Kłonna.</a:t>
            </a:r>
          </a:p>
          <a:p>
            <a:pPr marL="342900" lvl="0" indent="-342900" algn="just">
              <a:lnSpc>
                <a:spcPct val="115000"/>
              </a:lnSpc>
              <a:buFont typeface="+mj-lt"/>
              <a:buAutoNum type="arabicPeriod"/>
            </a:pPr>
            <a:r>
              <a:rPr lang="pl-PL" sz="8000" b="1" dirty="0">
                <a:effectLst/>
                <a:latin typeface="Calibri" panose="020F0502020204030204" pitchFamily="34" charset="0"/>
                <a:ea typeface="Calibri" panose="020F0502020204030204" pitchFamily="34" charset="0"/>
                <a:cs typeface="Times New Roman" panose="02020603050405020304" pitchFamily="18" charset="0"/>
              </a:rPr>
              <a:t>2 czerwca</a:t>
            </a:r>
            <a:r>
              <a:rPr lang="pl-PL" sz="8000" dirty="0">
                <a:effectLst/>
                <a:latin typeface="Calibri" panose="020F0502020204030204" pitchFamily="34" charset="0"/>
                <a:ea typeface="Calibri" panose="020F0502020204030204" pitchFamily="34" charset="0"/>
                <a:cs typeface="Times New Roman" panose="02020603050405020304" pitchFamily="18" charset="0"/>
              </a:rPr>
              <a:t> -sobota Łęgonice Małe -  Uroczystość poświęcona dowódcy oddziału AK „Wilk” ppor. Antoniemu Kucharskiemu. </a:t>
            </a:r>
          </a:p>
          <a:p>
            <a:pPr marL="342900" lvl="0" indent="-342900" algn="just">
              <a:lnSpc>
                <a:spcPct val="115000"/>
              </a:lnSpc>
              <a:buFont typeface="+mj-lt"/>
              <a:buAutoNum type="arabicPeriod"/>
            </a:pPr>
            <a:r>
              <a:rPr lang="pl-PL" sz="8000" b="1" dirty="0">
                <a:effectLst/>
                <a:latin typeface="Calibri" panose="020F0502020204030204" pitchFamily="34" charset="0"/>
                <a:ea typeface="Calibri" panose="020F0502020204030204" pitchFamily="34" charset="0"/>
                <a:cs typeface="Times New Roman" panose="02020603050405020304" pitchFamily="18" charset="0"/>
              </a:rPr>
              <a:t>8-9 lipca</a:t>
            </a:r>
            <a:r>
              <a:rPr lang="pl-PL" sz="8000" dirty="0">
                <a:effectLst/>
                <a:latin typeface="Calibri" panose="020F0502020204030204" pitchFamily="34" charset="0"/>
                <a:ea typeface="Calibri" panose="020F0502020204030204" pitchFamily="34" charset="0"/>
                <a:cs typeface="Times New Roman" panose="02020603050405020304" pitchFamily="18" charset="0"/>
              </a:rPr>
              <a:t> 160 - rocznica Powstania styczniowego i bitwy pod Ossą.             Dni Odrzywołu i obchody  50-lecia powstania KS Blask Odrzywół.</a:t>
            </a:r>
          </a:p>
          <a:p>
            <a:pPr marL="457200" algn="just">
              <a:lnSpc>
                <a:spcPct val="115000"/>
              </a:lnSpc>
            </a:pPr>
            <a:r>
              <a:rPr lang="pl-PL" sz="8000" b="1" i="1" dirty="0">
                <a:effectLst/>
                <a:latin typeface="Calibri" panose="020F0502020204030204" pitchFamily="34" charset="0"/>
                <a:ea typeface="Calibri" panose="020F0502020204030204" pitchFamily="34" charset="0"/>
                <a:cs typeface="Times New Roman" panose="02020603050405020304" pitchFamily="18" charset="0"/>
              </a:rPr>
              <a:t>Sobota</a:t>
            </a:r>
            <a:r>
              <a:rPr lang="pl-PL" sz="8000" i="1" dirty="0">
                <a:effectLst/>
                <a:latin typeface="Calibri" panose="020F0502020204030204" pitchFamily="34" charset="0"/>
                <a:ea typeface="Calibri" panose="020F0502020204030204" pitchFamily="34" charset="0"/>
                <a:cs typeface="Times New Roman" panose="02020603050405020304" pitchFamily="18" charset="0"/>
              </a:rPr>
              <a:t> </a:t>
            </a:r>
            <a:r>
              <a:rPr lang="pl-PL" sz="8000" dirty="0">
                <a:effectLst/>
                <a:latin typeface="Calibri" panose="020F0502020204030204" pitchFamily="34" charset="0"/>
                <a:ea typeface="Calibri" panose="020F0502020204030204" pitchFamily="34" charset="0"/>
                <a:cs typeface="Times New Roman" panose="02020603050405020304" pitchFamily="18" charset="0"/>
              </a:rPr>
              <a:t>– rozgrywki piłkarskie oraz uroczysty koncert w Urzędzie Gminy.</a:t>
            </a:r>
          </a:p>
          <a:p>
            <a:pPr marL="457200" algn="just">
              <a:lnSpc>
                <a:spcPct val="115000"/>
              </a:lnSpc>
            </a:pPr>
            <a:r>
              <a:rPr lang="pl-PL" sz="8000" b="1" i="1" dirty="0">
                <a:effectLst/>
                <a:latin typeface="Calibri" panose="020F0502020204030204" pitchFamily="34" charset="0"/>
                <a:ea typeface="Calibri" panose="020F0502020204030204" pitchFamily="34" charset="0"/>
                <a:cs typeface="Times New Roman" panose="02020603050405020304" pitchFamily="18" charset="0"/>
              </a:rPr>
              <a:t>Niedziela</a:t>
            </a:r>
            <a:r>
              <a:rPr lang="pl-PL" sz="8000" dirty="0">
                <a:effectLst/>
                <a:latin typeface="Calibri" panose="020F0502020204030204" pitchFamily="34" charset="0"/>
                <a:ea typeface="Calibri" panose="020F0502020204030204" pitchFamily="34" charset="0"/>
                <a:cs typeface="Times New Roman" panose="02020603050405020304" pitchFamily="18" charset="0"/>
              </a:rPr>
              <a:t> </a:t>
            </a:r>
            <a:r>
              <a:rPr lang="pl-PL" sz="8000" i="1" dirty="0">
                <a:effectLst/>
                <a:latin typeface="Calibri" panose="020F0502020204030204" pitchFamily="34" charset="0"/>
                <a:ea typeface="Calibri" panose="020F0502020204030204" pitchFamily="34" charset="0"/>
                <a:cs typeface="Times New Roman" panose="02020603050405020304" pitchFamily="18" charset="0"/>
              </a:rPr>
              <a:t>godz. 12.30</a:t>
            </a:r>
            <a:r>
              <a:rPr lang="pl-PL" sz="8000" dirty="0">
                <a:effectLst/>
                <a:latin typeface="Calibri" panose="020F0502020204030204" pitchFamily="34" charset="0"/>
                <a:ea typeface="Calibri" panose="020F0502020204030204" pitchFamily="34" charset="0"/>
                <a:cs typeface="Times New Roman" panose="02020603050405020304" pitchFamily="18" charset="0"/>
              </a:rPr>
              <a:t> – msza św. i Apel Pamięci na cmentarzu w Ossie </a:t>
            </a:r>
            <a:br>
              <a:rPr lang="pl-PL" sz="8000" dirty="0">
                <a:effectLst/>
                <a:latin typeface="Calibri" panose="020F0502020204030204" pitchFamily="34" charset="0"/>
                <a:ea typeface="Calibri" panose="020F0502020204030204" pitchFamily="34" charset="0"/>
                <a:cs typeface="Times New Roman" panose="02020603050405020304" pitchFamily="18" charset="0"/>
              </a:rPr>
            </a:br>
            <a:r>
              <a:rPr lang="pl-PL" sz="8000" dirty="0">
                <a:effectLst/>
                <a:latin typeface="Calibri" panose="020F0502020204030204" pitchFamily="34" charset="0"/>
                <a:ea typeface="Calibri" panose="020F0502020204030204" pitchFamily="34" charset="0"/>
                <a:cs typeface="Times New Roman" panose="02020603050405020304" pitchFamily="18" charset="0"/>
              </a:rPr>
              <a:t>- godz. 16.00 - Inscenizacja bitwy pod Ossą -  Odrzywół - Błonie za</a:t>
            </a:r>
            <a:r>
              <a:rPr lang="pl-PL" sz="8000" i="1" dirty="0">
                <a:effectLst/>
                <a:latin typeface="Calibri" panose="020F0502020204030204" pitchFamily="34" charset="0"/>
                <a:ea typeface="Calibri" panose="020F0502020204030204" pitchFamily="34" charset="0"/>
                <a:cs typeface="Times New Roman" panose="02020603050405020304" pitchFamily="18" charset="0"/>
              </a:rPr>
              <a:t>   </a:t>
            </a:r>
            <a:endParaRPr lang="pl-PL" sz="8000" dirty="0">
              <a:effectLst/>
              <a:latin typeface="Calibri" panose="020F0502020204030204" pitchFamily="34" charset="0"/>
              <a:ea typeface="Calibri" panose="020F0502020204030204" pitchFamily="34" charset="0"/>
              <a:cs typeface="Times New Roman" panose="02020603050405020304" pitchFamily="18" charset="0"/>
            </a:endParaRPr>
          </a:p>
          <a:p>
            <a:pPr marL="114300" indent="0" algn="just">
              <a:lnSpc>
                <a:spcPct val="115000"/>
              </a:lnSpc>
              <a:buNone/>
            </a:pPr>
            <a:r>
              <a:rPr lang="pl-PL" sz="8000" i="1" dirty="0">
                <a:effectLst/>
                <a:latin typeface="Calibri" panose="020F0502020204030204" pitchFamily="34" charset="0"/>
                <a:ea typeface="Calibri" panose="020F0502020204030204" pitchFamily="34" charset="0"/>
                <a:cs typeface="Times New Roman" panose="02020603050405020304" pitchFamily="18" charset="0"/>
              </a:rPr>
              <a:t>        </a:t>
            </a:r>
            <a:r>
              <a:rPr lang="pl-PL" sz="8000" dirty="0">
                <a:effectLst/>
                <a:latin typeface="Calibri" panose="020F0502020204030204" pitchFamily="34" charset="0"/>
                <a:ea typeface="Calibri" panose="020F0502020204030204" pitchFamily="34" charset="0"/>
                <a:cs typeface="Times New Roman" panose="02020603050405020304" pitchFamily="18" charset="0"/>
              </a:rPr>
              <a:t>boiskiem; </a:t>
            </a:r>
          </a:p>
          <a:p>
            <a:pPr marL="457200" algn="just">
              <a:lnSpc>
                <a:spcPct val="115000"/>
              </a:lnSpc>
            </a:pPr>
            <a:r>
              <a:rPr lang="pl-PL" sz="8000" dirty="0">
                <a:effectLst/>
                <a:latin typeface="Calibri" panose="020F0502020204030204" pitchFamily="34" charset="0"/>
                <a:ea typeface="Calibri" panose="020F0502020204030204" pitchFamily="34" charset="0"/>
                <a:cs typeface="Times New Roman" panose="02020603050405020304" pitchFamily="18" charset="0"/>
              </a:rPr>
              <a:t>- godz. 16.00-18.00 - Piknik militarny; </a:t>
            </a:r>
          </a:p>
          <a:p>
            <a:pPr marL="457200" algn="just">
              <a:lnSpc>
                <a:spcPct val="115000"/>
              </a:lnSpc>
            </a:pPr>
            <a:r>
              <a:rPr lang="pl-PL" sz="8000" dirty="0">
                <a:effectLst/>
                <a:latin typeface="Calibri" panose="020F0502020204030204" pitchFamily="34" charset="0"/>
                <a:ea typeface="Calibri" panose="020F0502020204030204" pitchFamily="34" charset="0"/>
                <a:cs typeface="Times New Roman" panose="02020603050405020304" pitchFamily="18" charset="0"/>
              </a:rPr>
              <a:t>- godz. 17.30 - Zawody młodzieżowych drużyn OSP;</a:t>
            </a:r>
          </a:p>
          <a:p>
            <a:pPr marL="457200" algn="just">
              <a:lnSpc>
                <a:spcPct val="115000"/>
              </a:lnSpc>
            </a:pPr>
            <a:r>
              <a:rPr lang="pl-PL" sz="8000" dirty="0">
                <a:effectLst/>
                <a:latin typeface="Calibri" panose="020F0502020204030204" pitchFamily="34" charset="0"/>
                <a:ea typeface="Calibri" panose="020F0502020204030204" pitchFamily="34" charset="0"/>
                <a:cs typeface="Times New Roman" panose="02020603050405020304" pitchFamily="18" charset="0"/>
              </a:rPr>
              <a:t>- godz. 18.30 - Mecz KS Blask Odrzywół z drużyną twórców kultury; </a:t>
            </a:r>
          </a:p>
          <a:p>
            <a:pPr marL="457200" algn="just">
              <a:lnSpc>
                <a:spcPct val="115000"/>
              </a:lnSpc>
            </a:pPr>
            <a:r>
              <a:rPr lang="pl-PL" sz="8000" dirty="0">
                <a:effectLst/>
                <a:latin typeface="Calibri" panose="020F0502020204030204" pitchFamily="34" charset="0"/>
                <a:ea typeface="Calibri" panose="020F0502020204030204" pitchFamily="34" charset="0"/>
                <a:cs typeface="Times New Roman" panose="02020603050405020304" pitchFamily="18" charset="0"/>
              </a:rPr>
              <a:t>- godz. 19.30 - Zabawa „na dechach” – „Raz na ludowo”; </a:t>
            </a:r>
          </a:p>
          <a:p>
            <a:pPr marL="457200" algn="just">
              <a:lnSpc>
                <a:spcPct val="115000"/>
              </a:lnSpc>
            </a:pPr>
            <a:r>
              <a:rPr lang="pl-PL" sz="8000" dirty="0">
                <a:effectLst/>
                <a:latin typeface="Calibri" panose="020F0502020204030204" pitchFamily="34" charset="0"/>
                <a:ea typeface="Calibri" panose="020F0502020204030204" pitchFamily="34" charset="0"/>
                <a:cs typeface="Times New Roman" panose="02020603050405020304" pitchFamily="18" charset="0"/>
              </a:rPr>
              <a:t>- godz. 20.30 - Koncert  Zespołu  „PLAYBOYS”;</a:t>
            </a:r>
          </a:p>
          <a:p>
            <a:pPr marL="457200" algn="just">
              <a:lnSpc>
                <a:spcPct val="115000"/>
              </a:lnSpc>
            </a:pPr>
            <a:r>
              <a:rPr lang="pl-PL" sz="8000" dirty="0">
                <a:effectLst/>
                <a:latin typeface="Calibri" panose="020F0502020204030204" pitchFamily="34" charset="0"/>
                <a:ea typeface="Calibri" panose="020F0502020204030204" pitchFamily="34" charset="0"/>
                <a:cs typeface="Times New Roman" panose="02020603050405020304" pitchFamily="18" charset="0"/>
              </a:rPr>
              <a:t>- godz. 22.00 - 23.00 c.d.  „Zabawy na dechach”;</a:t>
            </a:r>
          </a:p>
          <a:p>
            <a:pPr marL="457200" algn="just">
              <a:lnSpc>
                <a:spcPct val="115000"/>
              </a:lnSpc>
            </a:pPr>
            <a:r>
              <a:rPr lang="pl-PL" sz="8000" dirty="0">
                <a:effectLst/>
                <a:latin typeface="Calibri" panose="020F0502020204030204" pitchFamily="34" charset="0"/>
                <a:ea typeface="Calibri" panose="020F0502020204030204" pitchFamily="34" charset="0"/>
                <a:cs typeface="Times New Roman" panose="02020603050405020304" pitchFamily="18" charset="0"/>
              </a:rPr>
              <a:t>- godz. 23.00 – Zakończenie.  </a:t>
            </a:r>
          </a:p>
          <a:p>
            <a:pPr marL="114300" indent="0" algn="just">
              <a:lnSpc>
                <a:spcPct val="107000"/>
              </a:lnSpc>
              <a:spcAft>
                <a:spcPts val="800"/>
              </a:spcAft>
              <a:buNone/>
            </a:pPr>
            <a:endParaRPr lang="pl-PL" sz="7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07000"/>
              </a:lnSpc>
              <a:spcAft>
                <a:spcPts val="800"/>
              </a:spcAft>
              <a:buNone/>
            </a:pPr>
            <a:r>
              <a:rPr lang="pl-PL" sz="72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buNone/>
            </a:pPr>
            <a:endParaRPr lang="pl-PL" dirty="0"/>
          </a:p>
        </p:txBody>
      </p:sp>
    </p:spTree>
    <p:extLst>
      <p:ext uri="{BB962C8B-B14F-4D97-AF65-F5344CB8AC3E}">
        <p14:creationId xmlns:p14="http://schemas.microsoft.com/office/powerpoint/2010/main" val="268141112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ole tekstowe 6">
            <a:extLst>
              <a:ext uri="{FF2B5EF4-FFF2-40B4-BE49-F238E27FC236}">
                <a16:creationId xmlns:a16="http://schemas.microsoft.com/office/drawing/2014/main" id="{6D69DD14-0FC4-3BAC-C9F2-354DDCD24719}"/>
              </a:ext>
            </a:extLst>
          </p:cNvPr>
          <p:cNvSpPr txBox="1"/>
          <p:nvPr/>
        </p:nvSpPr>
        <p:spPr>
          <a:xfrm>
            <a:off x="107504" y="188640"/>
            <a:ext cx="8928992" cy="2869760"/>
          </a:xfrm>
          <a:prstGeom prst="rect">
            <a:avLst/>
          </a:prstGeom>
          <a:noFill/>
        </p:spPr>
        <p:txBody>
          <a:bodyPr wrap="square">
            <a:spAutoFit/>
          </a:bodyPr>
          <a:lstStyle/>
          <a:p>
            <a:pPr lvl="0" algn="just">
              <a:lnSpc>
                <a:spcPct val="115000"/>
              </a:lnSpc>
            </a:pPr>
            <a:r>
              <a:rPr lang="pl-PL" sz="2000" b="1" dirty="0">
                <a:effectLst/>
                <a:latin typeface="Calibri" panose="020F0502020204030204" pitchFamily="34" charset="0"/>
                <a:ea typeface="Calibri" panose="020F0502020204030204" pitchFamily="34" charset="0"/>
                <a:cs typeface="Times New Roman" panose="02020603050405020304" pitchFamily="18" charset="0"/>
              </a:rPr>
              <a:t>4. 13 sierpnia</a:t>
            </a:r>
            <a:r>
              <a:rPr lang="pl-PL" sz="2000" dirty="0">
                <a:effectLst/>
                <a:latin typeface="Calibri" panose="020F0502020204030204" pitchFamily="34" charset="0"/>
                <a:ea typeface="Calibri" panose="020F0502020204030204" pitchFamily="34" charset="0"/>
                <a:cs typeface="Times New Roman" panose="02020603050405020304" pitchFamily="18" charset="0"/>
              </a:rPr>
              <a:t> - Dożynki Powiatowo-Gminne - Odrzywół boisko przy ul. Warszawskiej </a:t>
            </a:r>
          </a:p>
          <a:p>
            <a:pPr marL="457200" algn="just">
              <a:lnSpc>
                <a:spcPct val="115000"/>
              </a:lnSpc>
            </a:pPr>
            <a:r>
              <a:rPr lang="pl-PL" sz="2000" dirty="0">
                <a:effectLst/>
                <a:latin typeface="Calibri" panose="020F0502020204030204" pitchFamily="34" charset="0"/>
                <a:ea typeface="Calibri" panose="020F0502020204030204" pitchFamily="34" charset="0"/>
                <a:cs typeface="Times New Roman" panose="02020603050405020304" pitchFamily="18" charset="0"/>
              </a:rPr>
              <a:t>- godz. 13.00-24.00. Koncerty zespołów: KORDIAN, CLASSIC, </a:t>
            </a:r>
          </a:p>
          <a:p>
            <a:pPr marL="457200" algn="just">
              <a:lnSpc>
                <a:spcPct val="115000"/>
              </a:lnSpc>
            </a:pPr>
            <a:r>
              <a:rPr lang="pl-PL" sz="2000" dirty="0">
                <a:effectLst/>
                <a:latin typeface="Calibri" panose="020F0502020204030204" pitchFamily="34" charset="0"/>
                <a:ea typeface="Calibri" panose="020F0502020204030204" pitchFamily="34" charset="0"/>
                <a:cs typeface="Times New Roman" panose="02020603050405020304" pitchFamily="18" charset="0"/>
              </a:rPr>
              <a:t>  GOLEC u Orkiestra;</a:t>
            </a:r>
          </a:p>
          <a:p>
            <a:pPr lvl="0" algn="just">
              <a:lnSpc>
                <a:spcPct val="115000"/>
              </a:lnSpc>
            </a:pPr>
            <a:r>
              <a:rPr lang="pl-PL" sz="2000" b="1" dirty="0">
                <a:effectLst/>
                <a:latin typeface="Calibri" panose="020F0502020204030204" pitchFamily="34" charset="0"/>
                <a:ea typeface="Calibri" panose="020F0502020204030204" pitchFamily="34" charset="0"/>
                <a:cs typeface="Times New Roman" panose="02020603050405020304" pitchFamily="18" charset="0"/>
              </a:rPr>
              <a:t>5. 19 listopada</a:t>
            </a:r>
            <a:r>
              <a:rPr lang="pl-PL" sz="2000" dirty="0">
                <a:effectLst/>
                <a:latin typeface="Calibri" panose="020F0502020204030204" pitchFamily="34" charset="0"/>
                <a:ea typeface="Calibri" panose="020F0502020204030204" pitchFamily="34" charset="0"/>
                <a:cs typeface="Times New Roman" panose="02020603050405020304" pitchFamily="18" charset="0"/>
              </a:rPr>
              <a:t> -  Festiwal Folklorystyczny -  Odrzywół- Hala Sportowa .</a:t>
            </a:r>
          </a:p>
          <a:p>
            <a:pPr lvl="0" algn="just">
              <a:lnSpc>
                <a:spcPct val="115000"/>
              </a:lnSpc>
            </a:pP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p>
            <a:pPr lvl="0" algn="just">
              <a:lnSpc>
                <a:spcPct val="115000"/>
              </a:lnSpc>
            </a:pPr>
            <a:r>
              <a:rPr lang="pl-PL" sz="2000" dirty="0">
                <a:effectLst/>
                <a:latin typeface="Calibri" panose="020F0502020204030204" pitchFamily="34" charset="0"/>
                <a:ea typeface="Calibri" panose="020F0502020204030204" pitchFamily="34" charset="0"/>
                <a:cs typeface="Times New Roman" panose="02020603050405020304" pitchFamily="18" charset="0"/>
              </a:rPr>
              <a:t>Gmina będzie współorganizować obchody </a:t>
            </a:r>
            <a:r>
              <a:rPr lang="pl-PL" sz="2000" i="1" dirty="0">
                <a:effectLst/>
                <a:latin typeface="Calibri" panose="020F0502020204030204" pitchFamily="34" charset="0"/>
                <a:ea typeface="Calibri" panose="020F0502020204030204" pitchFamily="34" charset="0"/>
                <a:cs typeface="Times New Roman" panose="02020603050405020304" pitchFamily="18" charset="0"/>
              </a:rPr>
              <a:t>70-lecia powstania OSP </a:t>
            </a:r>
            <a:r>
              <a:rPr lang="pl-PL" sz="2000" i="1" dirty="0" err="1">
                <a:effectLst/>
                <a:latin typeface="Calibri" panose="020F0502020204030204" pitchFamily="34" charset="0"/>
                <a:ea typeface="Calibri" panose="020F0502020204030204" pitchFamily="34" charset="0"/>
                <a:cs typeface="Times New Roman" panose="02020603050405020304" pitchFamily="18" charset="0"/>
              </a:rPr>
              <a:t>Wysokin</a:t>
            </a:r>
            <a:r>
              <a:rPr lang="pl-PL" sz="2000" i="1" dirty="0">
                <a:effectLst/>
                <a:latin typeface="Calibri" panose="020F0502020204030204" pitchFamily="34" charset="0"/>
                <a:ea typeface="Calibri" panose="020F0502020204030204" pitchFamily="34" charset="0"/>
                <a:cs typeface="Times New Roman" panose="02020603050405020304" pitchFamily="18" charset="0"/>
              </a:rPr>
              <a:t>. Termin w trakcie uzgodnień.</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15000"/>
              </a:lnSpc>
            </a:pPr>
            <a:r>
              <a:rPr lang="pl-PL" sz="1800" i="1" dirty="0">
                <a:effectLst/>
                <a:latin typeface="Calibri" panose="020F0502020204030204" pitchFamily="34" charset="0"/>
                <a:ea typeface="Calibri" panose="020F0502020204030204" pitchFamily="34" charset="0"/>
                <a:cs typeface="Times New Roman" panose="02020603050405020304" pitchFamily="18" charset="0"/>
              </a:rPr>
              <a:t> </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21879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normAutofit fontScale="90000"/>
          </a:bodyPr>
          <a:lstStyle/>
          <a:p>
            <a:br>
              <a:rPr lang="pl-PL" sz="6000" b="1" i="1" u="sng" dirty="0"/>
            </a:br>
            <a:r>
              <a:rPr lang="pl-PL" sz="6000" b="1" i="1" u="sng" dirty="0"/>
              <a:t>Dziękuję za uwagę.</a:t>
            </a:r>
            <a:br>
              <a:rPr lang="pl-PL" sz="6000" b="1" i="1" u="sng" dirty="0"/>
            </a:br>
            <a:br>
              <a:rPr lang="pl-PL" sz="6000" b="1" i="1" u="sng" dirty="0"/>
            </a:br>
            <a:r>
              <a:rPr lang="pl-PL" sz="6000" b="1" i="1" dirty="0"/>
              <a:t>                       </a:t>
            </a:r>
            <a:r>
              <a:rPr lang="pl-PL" sz="3600" b="1" i="1" dirty="0"/>
              <a:t>Marian Kmieciak</a:t>
            </a:r>
            <a:br>
              <a:rPr lang="pl-PL" sz="3600" b="1" i="1" dirty="0"/>
            </a:br>
            <a:r>
              <a:rPr lang="pl-PL" sz="3600" b="1" i="1" dirty="0"/>
              <a:t>                                      Wójt Gminy Odrzywół </a:t>
            </a:r>
          </a:p>
        </p:txBody>
      </p:sp>
    </p:spTree>
    <p:extLst>
      <p:ext uri="{BB962C8B-B14F-4D97-AF65-F5344CB8AC3E}">
        <p14:creationId xmlns:p14="http://schemas.microsoft.com/office/powerpoint/2010/main" val="2809795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7544" y="332656"/>
            <a:ext cx="8229600" cy="1008112"/>
          </a:xfrm>
        </p:spPr>
        <p:txBody>
          <a:bodyPr>
            <a:noAutofit/>
          </a:bodyPr>
          <a:lstStyle/>
          <a:p>
            <a:r>
              <a:rPr lang="pl-PL" sz="7200" b="1" dirty="0"/>
              <a:t>Uroczystości</a:t>
            </a:r>
          </a:p>
        </p:txBody>
      </p:sp>
      <p:sp>
        <p:nvSpPr>
          <p:cNvPr id="3" name="Symbol zastępczy zawartości 2"/>
          <p:cNvSpPr>
            <a:spLocks noGrp="1"/>
          </p:cNvSpPr>
          <p:nvPr>
            <p:ph idx="1"/>
          </p:nvPr>
        </p:nvSpPr>
        <p:spPr>
          <a:xfrm>
            <a:off x="107504" y="1484784"/>
            <a:ext cx="8928992" cy="4608512"/>
          </a:xfrm>
        </p:spPr>
        <p:txBody>
          <a:bodyPr>
            <a:normAutofit fontScale="85000" lnSpcReduction="10000"/>
          </a:bodyPr>
          <a:lstStyle/>
          <a:p>
            <a:r>
              <a:rPr lang="pl-PL" dirty="0">
                <a:solidFill>
                  <a:schemeClr val="tx1"/>
                </a:solidFill>
              </a:rPr>
              <a:t>Bieg Pamięci Żołnierzy Wyklętych;</a:t>
            </a:r>
          </a:p>
          <a:p>
            <a:r>
              <a:rPr lang="pl-PL" dirty="0"/>
              <a:t>Niedziela z Operetką</a:t>
            </a:r>
            <a:r>
              <a:rPr lang="pl-PL" dirty="0">
                <a:solidFill>
                  <a:schemeClr val="tx1"/>
                </a:solidFill>
              </a:rPr>
              <a:t>;</a:t>
            </a:r>
          </a:p>
          <a:p>
            <a:r>
              <a:rPr lang="pl-PL" dirty="0"/>
              <a:t>Dożynki gminne</a:t>
            </a:r>
            <a:r>
              <a:rPr lang="pl-PL" dirty="0">
                <a:solidFill>
                  <a:schemeClr val="tx1"/>
                </a:solidFill>
              </a:rPr>
              <a:t>;</a:t>
            </a:r>
          </a:p>
          <a:p>
            <a:r>
              <a:rPr lang="pl-PL" dirty="0"/>
              <a:t>Odnowa cmentarza Armii WP Prusy</a:t>
            </a:r>
            <a:r>
              <a:rPr lang="pl-PL" dirty="0">
                <a:solidFill>
                  <a:schemeClr val="tx1"/>
                </a:solidFill>
              </a:rPr>
              <a:t>;</a:t>
            </a:r>
          </a:p>
          <a:p>
            <a:r>
              <a:rPr lang="pl-PL" dirty="0"/>
              <a:t>Narodowe Czytanie Ballad i Romansów Adama Mickiewicza</a:t>
            </a:r>
            <a:r>
              <a:rPr lang="pl-PL" dirty="0">
                <a:solidFill>
                  <a:schemeClr val="tx1"/>
                </a:solidFill>
              </a:rPr>
              <a:t>;</a:t>
            </a:r>
          </a:p>
          <a:p>
            <a:r>
              <a:rPr lang="pl-PL" dirty="0">
                <a:solidFill>
                  <a:schemeClr val="tx1"/>
                </a:solidFill>
              </a:rPr>
              <a:t>Msza upamiętniająca 102 rocznicę odzyskania niepodległości;</a:t>
            </a:r>
          </a:p>
          <a:p>
            <a:r>
              <a:rPr lang="pl-PL" dirty="0">
                <a:solidFill>
                  <a:schemeClr val="tx1"/>
                </a:solidFill>
              </a:rPr>
              <a:t>Przykłady działalności Dziennego Domu Senior+ w </a:t>
            </a:r>
            <a:r>
              <a:rPr lang="pl-PL" dirty="0"/>
              <a:t>G</a:t>
            </a:r>
            <a:r>
              <a:rPr lang="pl-PL" dirty="0">
                <a:solidFill>
                  <a:schemeClr val="tx1"/>
                </a:solidFill>
              </a:rPr>
              <a:t>minie Odrzywół i Gminnego Klubu Maluch+ Słoneczny Kącik.</a:t>
            </a:r>
          </a:p>
        </p:txBody>
      </p:sp>
    </p:spTree>
    <p:extLst>
      <p:ext uri="{BB962C8B-B14F-4D97-AF65-F5344CB8AC3E}">
        <p14:creationId xmlns:p14="http://schemas.microsoft.com/office/powerpoint/2010/main" val="2017581756"/>
      </p:ext>
    </p:extLst>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b="1" dirty="0"/>
              <a:t>Bieg Pamięci Żołnierzy Wyklętych</a:t>
            </a:r>
          </a:p>
        </p:txBody>
      </p:sp>
      <p:sp>
        <p:nvSpPr>
          <p:cNvPr id="3" name="Symbol zastępczy zawartości 2"/>
          <p:cNvSpPr>
            <a:spLocks noGrp="1"/>
          </p:cNvSpPr>
          <p:nvPr>
            <p:ph idx="1"/>
          </p:nvPr>
        </p:nvSpPr>
        <p:spPr>
          <a:xfrm>
            <a:off x="323528" y="1844824"/>
            <a:ext cx="8352928" cy="4165923"/>
          </a:xfrm>
        </p:spPr>
        <p:txBody>
          <a:bodyPr>
            <a:normAutofit fontScale="92500"/>
          </a:bodyPr>
          <a:lstStyle/>
          <a:p>
            <a:pPr marL="0" indent="0" algn="just">
              <a:buNone/>
            </a:pPr>
            <a:r>
              <a:rPr lang="pl-PL" sz="2800" dirty="0">
                <a:solidFill>
                  <a:schemeClr val="tx1"/>
                </a:solidFill>
              </a:rPr>
              <a:t> W Niedzielę 6 marca 2022 roku  już po raz 9 odbył się </a:t>
            </a:r>
            <a:br>
              <a:rPr lang="pl-PL" sz="2800" dirty="0">
                <a:solidFill>
                  <a:schemeClr val="tx1"/>
                </a:solidFill>
              </a:rPr>
            </a:br>
            <a:r>
              <a:rPr lang="pl-PL" sz="2800" dirty="0">
                <a:solidFill>
                  <a:schemeClr val="tx1"/>
                </a:solidFill>
              </a:rPr>
              <a:t>w Odrzywole  bieg „ Tropem Wilczym” poświęcony pamięci żołnierzy powojennego podziemia antykomunistycznego </a:t>
            </a:r>
            <a:br>
              <a:rPr lang="pl-PL" sz="2800" dirty="0">
                <a:solidFill>
                  <a:schemeClr val="tx1"/>
                </a:solidFill>
              </a:rPr>
            </a:br>
            <a:r>
              <a:rPr lang="pl-PL" sz="2800" dirty="0">
                <a:solidFill>
                  <a:schemeClr val="tx1"/>
                </a:solidFill>
              </a:rPr>
              <a:t>i wolnościowego. Bieg odbył się na trasie Odrzywół-Janówek przez piękne tereny leśne min. lasów Nadleśnictwa Przysucha. W  biegu wzięło udział około 280 osób. </a:t>
            </a:r>
            <a:r>
              <a:rPr lang="pl-PL" sz="2800" dirty="0"/>
              <a:t>Przed rozpoczęciem biegu pokaz musztry porannej wykonali kadeci z Zespołu Szkół w Lipinach. Uczestnicy Biegu rywalizowali </a:t>
            </a:r>
            <a:br>
              <a:rPr lang="pl-PL" sz="2800" dirty="0"/>
            </a:br>
            <a:r>
              <a:rPr lang="pl-PL" sz="2800" dirty="0"/>
              <a:t>w 9 kategoriach wiekowych z podziałem na chłopców </a:t>
            </a:r>
            <a:br>
              <a:rPr lang="pl-PL" sz="2800" dirty="0"/>
            </a:br>
            <a:r>
              <a:rPr lang="pl-PL" sz="2800" dirty="0"/>
              <a:t>i dziewczęta. </a:t>
            </a:r>
          </a:p>
        </p:txBody>
      </p:sp>
    </p:spTree>
    <p:extLst>
      <p:ext uri="{BB962C8B-B14F-4D97-AF65-F5344CB8AC3E}">
        <p14:creationId xmlns:p14="http://schemas.microsoft.com/office/powerpoint/2010/main" val="2537940022"/>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6EF3AB90-340C-A804-AA8F-ECD8206148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3448202"/>
            <a:ext cx="7056784" cy="3409798"/>
          </a:xfrm>
          <a:prstGeom prst="rect">
            <a:avLst/>
          </a:prstGeom>
        </p:spPr>
      </p:pic>
      <p:pic>
        <p:nvPicPr>
          <p:cNvPr id="5" name="Obraz 4">
            <a:extLst>
              <a:ext uri="{FF2B5EF4-FFF2-40B4-BE49-F238E27FC236}">
                <a16:creationId xmlns:a16="http://schemas.microsoft.com/office/drawing/2014/main" id="{3F1D1741-7D7F-D5E5-BAD4-D191F4F81C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226"/>
            <a:ext cx="4320480" cy="3374572"/>
          </a:xfrm>
          <a:prstGeom prst="rect">
            <a:avLst/>
          </a:prstGeom>
        </p:spPr>
      </p:pic>
      <p:pic>
        <p:nvPicPr>
          <p:cNvPr id="7" name="Obraz 6">
            <a:extLst>
              <a:ext uri="{FF2B5EF4-FFF2-40B4-BE49-F238E27FC236}">
                <a16:creationId xmlns:a16="http://schemas.microsoft.com/office/drawing/2014/main" id="{5B607897-BDD3-55A5-4F23-7614D28D81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1627" y="35226"/>
            <a:ext cx="4900893" cy="3374572"/>
          </a:xfrm>
          <a:prstGeom prst="rect">
            <a:avLst/>
          </a:prstGeom>
        </p:spPr>
      </p:pic>
    </p:spTree>
    <p:extLst>
      <p:ext uri="{BB962C8B-B14F-4D97-AF65-F5344CB8AC3E}">
        <p14:creationId xmlns:p14="http://schemas.microsoft.com/office/powerpoint/2010/main" val="33130924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az 6">
            <a:extLst>
              <a:ext uri="{FF2B5EF4-FFF2-40B4-BE49-F238E27FC236}">
                <a16:creationId xmlns:a16="http://schemas.microsoft.com/office/drawing/2014/main" id="{1C926147-185B-586A-DB01-9E981ED33E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56" y="1772816"/>
            <a:ext cx="4405513" cy="3691009"/>
          </a:xfrm>
          <a:prstGeom prst="rect">
            <a:avLst/>
          </a:prstGeom>
        </p:spPr>
      </p:pic>
      <p:sp>
        <p:nvSpPr>
          <p:cNvPr id="14" name="pole tekstowe 13">
            <a:extLst>
              <a:ext uri="{FF2B5EF4-FFF2-40B4-BE49-F238E27FC236}">
                <a16:creationId xmlns:a16="http://schemas.microsoft.com/office/drawing/2014/main" id="{48B1DF0F-9839-CF2A-560F-257FA465D8E0}"/>
              </a:ext>
            </a:extLst>
          </p:cNvPr>
          <p:cNvSpPr txBox="1"/>
          <p:nvPr/>
        </p:nvSpPr>
        <p:spPr>
          <a:xfrm>
            <a:off x="4469769" y="260648"/>
            <a:ext cx="4609976" cy="6001643"/>
          </a:xfrm>
          <a:prstGeom prst="rect">
            <a:avLst/>
          </a:prstGeom>
          <a:noFill/>
        </p:spPr>
        <p:txBody>
          <a:bodyPr wrap="square">
            <a:spAutoFit/>
          </a:bodyPr>
          <a:lstStyle/>
          <a:p>
            <a:pPr algn="just"/>
            <a:r>
              <a:rPr lang="pl-PL" sz="2400" dirty="0"/>
              <a:t>Po  2-letniej przerwie po raz 19 odbył się w Odrzywole na Sali Konferencyjnej koncert pt. </a:t>
            </a:r>
            <a:br>
              <a:rPr lang="pl-PL" sz="2400" dirty="0"/>
            </a:br>
            <a:r>
              <a:rPr lang="pl-PL" sz="2400" b="1" dirty="0"/>
              <a:t>„Niedziela z operetką”. </a:t>
            </a:r>
            <a:r>
              <a:rPr lang="pl-PL" sz="2400" dirty="0"/>
              <a:t>Artyści </a:t>
            </a:r>
            <a:br>
              <a:rPr lang="pl-PL" sz="2400" dirty="0"/>
            </a:br>
            <a:r>
              <a:rPr lang="pl-PL" sz="2400" dirty="0"/>
              <a:t>w osobach: Wanda </a:t>
            </a:r>
            <a:r>
              <a:rPr lang="pl-PL" sz="2400" dirty="0" err="1"/>
              <a:t>Bargiełowska</a:t>
            </a:r>
            <a:r>
              <a:rPr lang="pl-PL" sz="2400" dirty="0"/>
              <a:t> – </a:t>
            </a:r>
            <a:r>
              <a:rPr lang="pl-PL" sz="2400" dirty="0" err="1"/>
              <a:t>Bargeyłło</a:t>
            </a:r>
            <a:r>
              <a:rPr lang="pl-PL" sz="2400" dirty="0"/>
              <a:t>, Anna  Kutkowska-</a:t>
            </a:r>
            <a:r>
              <a:rPr lang="pl-PL" sz="2400" dirty="0" err="1"/>
              <a:t>Kass</a:t>
            </a:r>
            <a:r>
              <a:rPr lang="pl-PL" sz="2400" dirty="0"/>
              <a:t>, Ewa </a:t>
            </a:r>
            <a:r>
              <a:rPr lang="pl-PL" sz="2400" dirty="0" err="1"/>
              <a:t>Pelwecka</a:t>
            </a:r>
            <a:r>
              <a:rPr lang="pl-PL" sz="2400" dirty="0"/>
              <a:t>, Witold </a:t>
            </a:r>
            <a:r>
              <a:rPr lang="pl-PL" sz="2400" dirty="0" err="1"/>
              <a:t>Żołądkiewicz</a:t>
            </a:r>
            <a:r>
              <a:rPr lang="pl-PL" sz="2400" dirty="0"/>
              <a:t> dali piękny koncert i zachwycili publiczność swoim talentem.</a:t>
            </a:r>
          </a:p>
          <a:p>
            <a:pPr algn="just"/>
            <a:r>
              <a:rPr lang="pl-PL" sz="2400" dirty="0"/>
              <a:t>      W pierwszej części koncertu artyści śpiewali pieśni </a:t>
            </a:r>
            <a:br>
              <a:rPr lang="pl-PL" sz="2400" dirty="0"/>
            </a:br>
            <a:r>
              <a:rPr lang="pl-PL" sz="2400" dirty="0"/>
              <a:t>z powstania warszawskiego oddając cześć i hołd powstańcom. </a:t>
            </a:r>
          </a:p>
          <a:p>
            <a:pPr algn="just"/>
            <a:r>
              <a:rPr lang="pl-PL" sz="2400" dirty="0"/>
              <a:t>     Druga część koncertu poświęcona była 150 rocznicy śmierci Stanisława Moniuszki.  </a:t>
            </a:r>
          </a:p>
        </p:txBody>
      </p:sp>
      <p:sp>
        <p:nvSpPr>
          <p:cNvPr id="2" name="Tytuł 1">
            <a:extLst>
              <a:ext uri="{FF2B5EF4-FFF2-40B4-BE49-F238E27FC236}">
                <a16:creationId xmlns:a16="http://schemas.microsoft.com/office/drawing/2014/main" id="{8AF00E47-062B-F812-EF9F-6837F52E0832}"/>
              </a:ext>
            </a:extLst>
          </p:cNvPr>
          <p:cNvSpPr>
            <a:spLocks noGrp="1"/>
          </p:cNvSpPr>
          <p:nvPr>
            <p:ph type="ctrTitle"/>
          </p:nvPr>
        </p:nvSpPr>
        <p:spPr>
          <a:xfrm>
            <a:off x="64255" y="116633"/>
            <a:ext cx="4405514" cy="1837580"/>
          </a:xfrm>
        </p:spPr>
        <p:txBody>
          <a:bodyPr/>
          <a:lstStyle/>
          <a:p>
            <a:r>
              <a:rPr lang="pl-PL" dirty="0">
                <a:latin typeface="Lucida Handwriting" panose="03010101010101010101" pitchFamily="66" charset="0"/>
              </a:rPr>
              <a:t>Niedziela z Operetką</a:t>
            </a:r>
          </a:p>
        </p:txBody>
      </p:sp>
    </p:spTree>
    <p:extLst>
      <p:ext uri="{BB962C8B-B14F-4D97-AF65-F5344CB8AC3E}">
        <p14:creationId xmlns:p14="http://schemas.microsoft.com/office/powerpoint/2010/main" val="2333855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zawartości 3">
            <a:extLst>
              <a:ext uri="{FF2B5EF4-FFF2-40B4-BE49-F238E27FC236}">
                <a16:creationId xmlns:a16="http://schemas.microsoft.com/office/drawing/2014/main" id="{0516ED00-8A1A-4C4C-9BA2-47572CB29A20}"/>
              </a:ext>
            </a:extLst>
          </p:cNvPr>
          <p:cNvSpPr>
            <a:spLocks noGrp="1"/>
          </p:cNvSpPr>
          <p:nvPr>
            <p:ph idx="1"/>
          </p:nvPr>
        </p:nvSpPr>
        <p:spPr>
          <a:xfrm>
            <a:off x="143508" y="616135"/>
            <a:ext cx="8856984" cy="3069704"/>
          </a:xfrm>
        </p:spPr>
        <p:txBody>
          <a:bodyPr>
            <a:normAutofit fontScale="70000" lnSpcReduction="20000"/>
          </a:bodyPr>
          <a:lstStyle/>
          <a:p>
            <a:pPr marL="0" indent="0" algn="just">
              <a:buNone/>
            </a:pPr>
            <a:r>
              <a:rPr lang="pl-PL" dirty="0"/>
              <a:t>W niedziele 28 sierpnia 2022r. Gmina Odrzywół obchodziła Święto Dziękczynienia za zebrane  przez rolników i plantatorów plony. Święto składało się z dwóch części. W pierwszej części  o godz. 10.30 została odprawiona uroczysta Msza Święta  w kościele parafialnym w Odrzywole. Druga część uroczystości – festynowa rozpoczęła się o godz. 16.00 na boisku gminnym w Odrzywole. Wójt Gminy Marian Kmieciak powitał gości </a:t>
            </a:r>
            <a:br>
              <a:rPr lang="pl-PL" dirty="0"/>
            </a:br>
            <a:r>
              <a:rPr lang="pl-PL" dirty="0"/>
              <a:t>i podsumował ostatni rok działalności Gminny. Z powodu ulewy część ludowa festynu została przeniesiona do Hali Sportowej. Około godz. 18.30 festyn na boisku został wznowiony koncertem zespołu SYSTEMATIC. Na oczekiwany występ zespołu ENEJ wróciło kilkuset uczestników, głównie młodzieży. </a:t>
            </a:r>
          </a:p>
          <a:p>
            <a:pPr marL="0" indent="0">
              <a:buNone/>
            </a:pPr>
            <a:endParaRPr lang="pl-PL" dirty="0"/>
          </a:p>
        </p:txBody>
      </p:sp>
      <p:sp>
        <p:nvSpPr>
          <p:cNvPr id="6" name="Tytuł 5">
            <a:extLst>
              <a:ext uri="{FF2B5EF4-FFF2-40B4-BE49-F238E27FC236}">
                <a16:creationId xmlns:a16="http://schemas.microsoft.com/office/drawing/2014/main" id="{B88CF971-3EC5-E634-641F-3DE2A54A9A44}"/>
              </a:ext>
            </a:extLst>
          </p:cNvPr>
          <p:cNvSpPr>
            <a:spLocks noGrp="1"/>
          </p:cNvSpPr>
          <p:nvPr>
            <p:ph type="title"/>
          </p:nvPr>
        </p:nvSpPr>
        <p:spPr>
          <a:xfrm>
            <a:off x="323528" y="27856"/>
            <a:ext cx="8229600" cy="592832"/>
          </a:xfrm>
        </p:spPr>
        <p:txBody>
          <a:bodyPr>
            <a:normAutofit fontScale="90000"/>
          </a:bodyPr>
          <a:lstStyle/>
          <a:p>
            <a:r>
              <a:rPr lang="pl-PL" dirty="0"/>
              <a:t>Dożynki Gminne</a:t>
            </a:r>
          </a:p>
        </p:txBody>
      </p:sp>
      <p:pic>
        <p:nvPicPr>
          <p:cNvPr id="7" name="Obraz 6">
            <a:extLst>
              <a:ext uri="{FF2B5EF4-FFF2-40B4-BE49-F238E27FC236}">
                <a16:creationId xmlns:a16="http://schemas.microsoft.com/office/drawing/2014/main" id="{E17D89E8-CE91-7C67-D487-C9AD41997F8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5656" y="3356992"/>
            <a:ext cx="6120680" cy="3473152"/>
          </a:xfrm>
          <a:prstGeom prst="rect">
            <a:avLst/>
          </a:prstGeom>
        </p:spPr>
      </p:pic>
    </p:spTree>
    <p:extLst>
      <p:ext uri="{BB962C8B-B14F-4D97-AF65-F5344CB8AC3E}">
        <p14:creationId xmlns:p14="http://schemas.microsoft.com/office/powerpoint/2010/main" val="386077601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az 8">
            <a:extLst>
              <a:ext uri="{FF2B5EF4-FFF2-40B4-BE49-F238E27FC236}">
                <a16:creationId xmlns:a16="http://schemas.microsoft.com/office/drawing/2014/main" id="{896AE00B-0E29-AA8B-BF6E-A525663D46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637"/>
            <a:ext cx="4885983" cy="3225150"/>
          </a:xfrm>
          <a:prstGeom prst="rect">
            <a:avLst/>
          </a:prstGeom>
        </p:spPr>
      </p:pic>
      <p:pic>
        <p:nvPicPr>
          <p:cNvPr id="13" name="Obraz 12">
            <a:extLst>
              <a:ext uri="{FF2B5EF4-FFF2-40B4-BE49-F238E27FC236}">
                <a16:creationId xmlns:a16="http://schemas.microsoft.com/office/drawing/2014/main" id="{FA169E79-0E65-6F34-13EA-7E307596A8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4069" y="3207434"/>
            <a:ext cx="4572000" cy="3639162"/>
          </a:xfrm>
          <a:prstGeom prst="rect">
            <a:avLst/>
          </a:prstGeom>
        </p:spPr>
      </p:pic>
      <p:pic>
        <p:nvPicPr>
          <p:cNvPr id="15" name="Obraz 14">
            <a:extLst>
              <a:ext uri="{FF2B5EF4-FFF2-40B4-BE49-F238E27FC236}">
                <a16:creationId xmlns:a16="http://schemas.microsoft.com/office/drawing/2014/main" id="{EA119732-9501-F3EC-B4EB-7F5DF48965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7808" y="0"/>
            <a:ext cx="4392488" cy="3225149"/>
          </a:xfrm>
          <a:prstGeom prst="rect">
            <a:avLst/>
          </a:prstGeom>
        </p:spPr>
      </p:pic>
      <p:pic>
        <p:nvPicPr>
          <p:cNvPr id="17" name="Obraz 16">
            <a:extLst>
              <a:ext uri="{FF2B5EF4-FFF2-40B4-BE49-F238E27FC236}">
                <a16:creationId xmlns:a16="http://schemas.microsoft.com/office/drawing/2014/main" id="{CD7019E3-CB46-1E3C-887E-571347E66D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207434"/>
            <a:ext cx="4886895" cy="3650566"/>
          </a:xfrm>
          <a:prstGeom prst="rect">
            <a:avLst/>
          </a:prstGeom>
        </p:spPr>
      </p:pic>
      <p:sp>
        <p:nvSpPr>
          <p:cNvPr id="2" name="pole tekstowe 1">
            <a:extLst>
              <a:ext uri="{FF2B5EF4-FFF2-40B4-BE49-F238E27FC236}">
                <a16:creationId xmlns:a16="http://schemas.microsoft.com/office/drawing/2014/main" id="{F709FDEF-D867-A37E-EB41-D68EA92849EE}"/>
              </a:ext>
            </a:extLst>
          </p:cNvPr>
          <p:cNvSpPr txBox="1"/>
          <p:nvPr/>
        </p:nvSpPr>
        <p:spPr>
          <a:xfrm>
            <a:off x="2051720" y="3429000"/>
            <a:ext cx="2408212" cy="369332"/>
          </a:xfrm>
          <a:prstGeom prst="rect">
            <a:avLst/>
          </a:prstGeom>
          <a:noFill/>
        </p:spPr>
        <p:txBody>
          <a:bodyPr wrap="square" rtlCol="0">
            <a:spAutoFit/>
          </a:bodyPr>
          <a:lstStyle/>
          <a:p>
            <a:r>
              <a:rPr lang="pl-PL" dirty="0">
                <a:solidFill>
                  <a:schemeClr val="bg1"/>
                </a:solidFill>
              </a:rPr>
              <a:t>Koncert Zespołu ENEJ</a:t>
            </a:r>
          </a:p>
        </p:txBody>
      </p:sp>
      <p:sp>
        <p:nvSpPr>
          <p:cNvPr id="3" name="pole tekstowe 2">
            <a:extLst>
              <a:ext uri="{FF2B5EF4-FFF2-40B4-BE49-F238E27FC236}">
                <a16:creationId xmlns:a16="http://schemas.microsoft.com/office/drawing/2014/main" id="{44AB2A9E-D673-60B1-8E8A-FCBF6D8B5BC7}"/>
              </a:ext>
            </a:extLst>
          </p:cNvPr>
          <p:cNvSpPr txBox="1"/>
          <p:nvPr/>
        </p:nvSpPr>
        <p:spPr>
          <a:xfrm>
            <a:off x="5004048" y="2420888"/>
            <a:ext cx="2448272" cy="646331"/>
          </a:xfrm>
          <a:prstGeom prst="rect">
            <a:avLst/>
          </a:prstGeom>
          <a:noFill/>
        </p:spPr>
        <p:txBody>
          <a:bodyPr wrap="square" rtlCol="0">
            <a:spAutoFit/>
          </a:bodyPr>
          <a:lstStyle/>
          <a:p>
            <a:r>
              <a:rPr lang="pl-PL" dirty="0">
                <a:solidFill>
                  <a:schemeClr val="bg1"/>
                </a:solidFill>
              </a:rPr>
              <a:t>Występ Zespołu „Przepióreczka”</a:t>
            </a:r>
          </a:p>
        </p:txBody>
      </p:sp>
      <p:sp>
        <p:nvSpPr>
          <p:cNvPr id="4" name="pole tekstowe 3">
            <a:extLst>
              <a:ext uri="{FF2B5EF4-FFF2-40B4-BE49-F238E27FC236}">
                <a16:creationId xmlns:a16="http://schemas.microsoft.com/office/drawing/2014/main" id="{3EC7BCCA-0DCD-90E8-E898-620FB40A6719}"/>
              </a:ext>
            </a:extLst>
          </p:cNvPr>
          <p:cNvSpPr txBox="1"/>
          <p:nvPr/>
        </p:nvSpPr>
        <p:spPr>
          <a:xfrm>
            <a:off x="5004048" y="6106780"/>
            <a:ext cx="2448272" cy="646331"/>
          </a:xfrm>
          <a:prstGeom prst="rect">
            <a:avLst/>
          </a:prstGeom>
          <a:noFill/>
        </p:spPr>
        <p:txBody>
          <a:bodyPr wrap="square" rtlCol="0">
            <a:spAutoFit/>
          </a:bodyPr>
          <a:lstStyle/>
          <a:p>
            <a:r>
              <a:rPr lang="pl-PL" dirty="0">
                <a:solidFill>
                  <a:schemeClr val="bg1"/>
                </a:solidFill>
              </a:rPr>
              <a:t>Występ Zespołu </a:t>
            </a:r>
            <a:br>
              <a:rPr lang="pl-PL" dirty="0">
                <a:solidFill>
                  <a:schemeClr val="bg1"/>
                </a:solidFill>
              </a:rPr>
            </a:br>
            <a:r>
              <a:rPr lang="pl-PL" dirty="0">
                <a:solidFill>
                  <a:schemeClr val="bg1"/>
                </a:solidFill>
              </a:rPr>
              <a:t>DD Senior+</a:t>
            </a:r>
          </a:p>
        </p:txBody>
      </p:sp>
    </p:spTree>
    <p:extLst>
      <p:ext uri="{BB962C8B-B14F-4D97-AF65-F5344CB8AC3E}">
        <p14:creationId xmlns:p14="http://schemas.microsoft.com/office/powerpoint/2010/main" val="2048642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31640" y="116632"/>
            <a:ext cx="6408712" cy="576064"/>
          </a:xfrm>
        </p:spPr>
        <p:txBody>
          <a:bodyPr>
            <a:normAutofit lnSpcReduction="10000"/>
          </a:bodyPr>
          <a:lstStyle/>
          <a:p>
            <a:pPr marL="0" indent="0" algn="ctr">
              <a:buNone/>
            </a:pPr>
            <a:r>
              <a:rPr lang="pl-PL" b="1" dirty="0"/>
              <a:t>Odnowa cmentarza Armii WP Prusy</a:t>
            </a:r>
          </a:p>
        </p:txBody>
      </p:sp>
      <p:sp>
        <p:nvSpPr>
          <p:cNvPr id="4" name="pole tekstowe 3">
            <a:extLst>
              <a:ext uri="{FF2B5EF4-FFF2-40B4-BE49-F238E27FC236}">
                <a16:creationId xmlns:a16="http://schemas.microsoft.com/office/drawing/2014/main" id="{65B0E25D-E1C9-E189-17BE-33653A762F9C}"/>
              </a:ext>
            </a:extLst>
          </p:cNvPr>
          <p:cNvSpPr txBox="1"/>
          <p:nvPr/>
        </p:nvSpPr>
        <p:spPr>
          <a:xfrm>
            <a:off x="107503" y="671375"/>
            <a:ext cx="8834717" cy="2308324"/>
          </a:xfrm>
          <a:prstGeom prst="rect">
            <a:avLst/>
          </a:prstGeom>
          <a:noFill/>
        </p:spPr>
        <p:txBody>
          <a:bodyPr wrap="square">
            <a:spAutoFit/>
          </a:bodyPr>
          <a:lstStyle/>
          <a:p>
            <a:pPr algn="just"/>
            <a:r>
              <a:rPr lang="pl-PL" sz="2400" dirty="0"/>
              <a:t>W sobotę 3 września 2022.r. na  cmentarzu parafialnym w Odrzywole odbyło się poświęcenie odnowionej kwatery wojennej żołnierzy Armii WP  Prusy i cywilnych uchodźców, zabitych i pomordowanych przez Wehrmacht w dniu 7 - 8 września 1939r. W kwaterze pochowanych zostało ok. 100 żołnierzy WP, w tym żołnierzy i sanitariuszy z kolumny sanitarnej i około 15 uchodźców cywilnych. </a:t>
            </a:r>
          </a:p>
        </p:txBody>
      </p:sp>
      <p:pic>
        <p:nvPicPr>
          <p:cNvPr id="6" name="Obraz 5">
            <a:extLst>
              <a:ext uri="{FF2B5EF4-FFF2-40B4-BE49-F238E27FC236}">
                <a16:creationId xmlns:a16="http://schemas.microsoft.com/office/drawing/2014/main" id="{BBAC9569-B0ED-8E92-1474-FF8065AF04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91" y="2979699"/>
            <a:ext cx="4788023" cy="3944484"/>
          </a:xfrm>
          <a:prstGeom prst="rect">
            <a:avLst/>
          </a:prstGeom>
        </p:spPr>
      </p:pic>
      <p:pic>
        <p:nvPicPr>
          <p:cNvPr id="8" name="Obraz 7">
            <a:extLst>
              <a:ext uri="{FF2B5EF4-FFF2-40B4-BE49-F238E27FC236}">
                <a16:creationId xmlns:a16="http://schemas.microsoft.com/office/drawing/2014/main" id="{3A3056E2-971D-860E-0302-EBE2D9F1E8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6184" y="2979699"/>
            <a:ext cx="4468843" cy="3944483"/>
          </a:xfrm>
          <a:prstGeom prst="rect">
            <a:avLst/>
          </a:prstGeom>
        </p:spPr>
      </p:pic>
    </p:spTree>
    <p:extLst>
      <p:ext uri="{BB962C8B-B14F-4D97-AF65-F5344CB8AC3E}">
        <p14:creationId xmlns:p14="http://schemas.microsoft.com/office/powerpoint/2010/main" val="8657951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86477"/>
            <a:ext cx="8964488" cy="750235"/>
          </a:xfrm>
        </p:spPr>
        <p:txBody>
          <a:bodyPr>
            <a:normAutofit fontScale="77500" lnSpcReduction="20000"/>
          </a:bodyPr>
          <a:lstStyle/>
          <a:p>
            <a:pPr marL="0" indent="0" algn="ctr">
              <a:buNone/>
            </a:pPr>
            <a:r>
              <a:rPr lang="pl-PL" b="1" dirty="0">
                <a:latin typeface="Lucida Handwriting" panose="03010101010101010101" pitchFamily="66" charset="0"/>
              </a:rPr>
              <a:t>Narodowe Czytanie Ballad i Romansów </a:t>
            </a:r>
            <a:br>
              <a:rPr lang="pl-PL" b="1" dirty="0">
                <a:latin typeface="Lucida Handwriting" panose="03010101010101010101" pitchFamily="66" charset="0"/>
              </a:rPr>
            </a:br>
            <a:r>
              <a:rPr lang="pl-PL" b="1" dirty="0">
                <a:latin typeface="Lucida Handwriting" panose="03010101010101010101" pitchFamily="66" charset="0"/>
              </a:rPr>
              <a:t>Adama Mickiewicza</a:t>
            </a:r>
          </a:p>
        </p:txBody>
      </p:sp>
      <p:sp>
        <p:nvSpPr>
          <p:cNvPr id="4" name="pole tekstowe 3">
            <a:extLst>
              <a:ext uri="{FF2B5EF4-FFF2-40B4-BE49-F238E27FC236}">
                <a16:creationId xmlns:a16="http://schemas.microsoft.com/office/drawing/2014/main" id="{3E3E1E9F-00DA-62E0-DCEB-2E611EEBAE1B}"/>
              </a:ext>
            </a:extLst>
          </p:cNvPr>
          <p:cNvSpPr txBox="1"/>
          <p:nvPr/>
        </p:nvSpPr>
        <p:spPr>
          <a:xfrm>
            <a:off x="0" y="836712"/>
            <a:ext cx="4427984" cy="6186309"/>
          </a:xfrm>
          <a:prstGeom prst="rect">
            <a:avLst/>
          </a:prstGeom>
          <a:noFill/>
        </p:spPr>
        <p:txBody>
          <a:bodyPr wrap="square">
            <a:spAutoFit/>
          </a:bodyPr>
          <a:lstStyle/>
          <a:p>
            <a:r>
              <a:rPr lang="pl-PL" sz="2200" dirty="0"/>
              <a:t>W sobotę 3 września 2022roku </a:t>
            </a:r>
            <a:br>
              <a:rPr lang="pl-PL" sz="2200" dirty="0"/>
            </a:br>
            <a:r>
              <a:rPr lang="pl-PL" sz="2200" dirty="0"/>
              <a:t>w parku w Odrzywole przy figurze Dobrogosta Czarnego odbyło się Narodowe Czytanie-Ogólnopolska Akcja pod Patronatem Prezydenta </a:t>
            </a:r>
            <a:br>
              <a:rPr lang="pl-PL" sz="2200" dirty="0"/>
            </a:br>
            <a:r>
              <a:rPr lang="pl-PL" sz="2200" dirty="0"/>
              <a:t>RP Andrzeja Dudy. Ballady i Romanse naszego wieszcza narodowego czytali min. gość specjalny Marszałek Stanisław Karczewski, młodzież z PSP w Odrzywole i ZS w Lipinach oraz pracownicy Urzędu Gminy </a:t>
            </a:r>
            <a:br>
              <a:rPr lang="pl-PL" sz="2200" dirty="0"/>
            </a:br>
            <a:r>
              <a:rPr lang="pl-PL" sz="2200" dirty="0"/>
              <a:t>i Dziennego Domu Senior+. Szczególne wrażenie zrobiła grupa młodzieży z PSP, która w stylizowanych strojach </a:t>
            </a:r>
            <a:br>
              <a:rPr lang="pl-PL" sz="2200" dirty="0"/>
            </a:br>
            <a:r>
              <a:rPr lang="pl-PL" sz="2200" dirty="0"/>
              <a:t>z epoki i w strojach ludowych odczytała  balladę „Pani Twardowska”.</a:t>
            </a:r>
          </a:p>
        </p:txBody>
      </p:sp>
      <p:pic>
        <p:nvPicPr>
          <p:cNvPr id="6" name="Obraz 5">
            <a:extLst>
              <a:ext uri="{FF2B5EF4-FFF2-40B4-BE49-F238E27FC236}">
                <a16:creationId xmlns:a16="http://schemas.microsoft.com/office/drawing/2014/main" id="{2E10DDAD-1E34-484E-1B6F-EBD5C07022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1313" y="729293"/>
            <a:ext cx="4930248" cy="3096344"/>
          </a:xfrm>
          <a:prstGeom prst="rect">
            <a:avLst/>
          </a:prstGeom>
        </p:spPr>
      </p:pic>
      <p:pic>
        <p:nvPicPr>
          <p:cNvPr id="8" name="Obraz 7">
            <a:extLst>
              <a:ext uri="{FF2B5EF4-FFF2-40B4-BE49-F238E27FC236}">
                <a16:creationId xmlns:a16="http://schemas.microsoft.com/office/drawing/2014/main" id="{EC1FC3CE-1DA7-135C-0FA6-96997B5484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6" y="3855973"/>
            <a:ext cx="4930249" cy="3028950"/>
          </a:xfrm>
          <a:prstGeom prst="rect">
            <a:avLst/>
          </a:prstGeom>
        </p:spPr>
      </p:pic>
    </p:spTree>
    <p:extLst>
      <p:ext uri="{BB962C8B-B14F-4D97-AF65-F5344CB8AC3E}">
        <p14:creationId xmlns:p14="http://schemas.microsoft.com/office/powerpoint/2010/main" val="810859985"/>
      </p:ext>
    </p:extLst>
  </p:cSld>
  <p:clrMapOvr>
    <a:masterClrMapping/>
  </p:clrMapOvr>
  <p:transition spd="slow">
    <p:pull/>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Przepływ">
  <a:themeElements>
    <a:clrScheme name="Przepły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Przepły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rzepły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1351</TotalTime>
  <Words>1074</Words>
  <Application>Microsoft Office PowerPoint</Application>
  <PresentationFormat>Pokaz na ekranie (4:3)</PresentationFormat>
  <Paragraphs>66</Paragraphs>
  <Slides>18</Slides>
  <Notes>3</Notes>
  <HiddenSlides>0</HiddenSlides>
  <MMClips>0</MMClips>
  <ScaleCrop>false</ScaleCrop>
  <HeadingPairs>
    <vt:vector size="6" baseType="variant">
      <vt:variant>
        <vt:lpstr>Używane czcionki</vt:lpstr>
      </vt:variant>
      <vt:variant>
        <vt:i4>7</vt:i4>
      </vt:variant>
      <vt:variant>
        <vt:lpstr>Motyw</vt:lpstr>
      </vt:variant>
      <vt:variant>
        <vt:i4>2</vt:i4>
      </vt:variant>
      <vt:variant>
        <vt:lpstr>Tytuły slajdów</vt:lpstr>
      </vt:variant>
      <vt:variant>
        <vt:i4>18</vt:i4>
      </vt:variant>
    </vt:vector>
  </HeadingPairs>
  <TitlesOfParts>
    <vt:vector size="27" baseType="lpstr">
      <vt:lpstr>Arial</vt:lpstr>
      <vt:lpstr>Calibri</vt:lpstr>
      <vt:lpstr>Calibri Light</vt:lpstr>
      <vt:lpstr>Constantia</vt:lpstr>
      <vt:lpstr>Lucida Handwriting</vt:lpstr>
      <vt:lpstr>Times New Roman</vt:lpstr>
      <vt:lpstr>Wingdings 2</vt:lpstr>
      <vt:lpstr>1_Przepływ</vt:lpstr>
      <vt:lpstr>Motyw pakietu Office</vt:lpstr>
      <vt:lpstr> Gmina Odrzywół</vt:lpstr>
      <vt:lpstr>Uroczystości</vt:lpstr>
      <vt:lpstr>Bieg Pamięci Żołnierzy Wyklętych</vt:lpstr>
      <vt:lpstr>Prezentacja programu PowerPoint</vt:lpstr>
      <vt:lpstr>Niedziela z Operetką</vt:lpstr>
      <vt:lpstr>Dożynki Gminne</vt:lpstr>
      <vt:lpstr>Prezentacja programu PowerPoint</vt:lpstr>
      <vt:lpstr>Prezentacja programu PowerPoint</vt:lpstr>
      <vt:lpstr>Prezentacja programu PowerPoint</vt:lpstr>
      <vt:lpstr>Narodowe Święto Niepodległości</vt:lpstr>
      <vt:lpstr>Działalność Dziennego Domu Senior+</vt:lpstr>
      <vt:lpstr>Prezentacja programu PowerPoint</vt:lpstr>
      <vt:lpstr>Prezentacja programu PowerPoint</vt:lpstr>
      <vt:lpstr>Prezentacja programu PowerPoint</vt:lpstr>
      <vt:lpstr>Prezentacja programu PowerPoint</vt:lpstr>
      <vt:lpstr>Wykaz imprez kulturalno-oświatowych i patriotycznych realizowanych przez gminę Odrzywół w 2023 roku </vt:lpstr>
      <vt:lpstr>Prezentacja programu PowerPoint</vt:lpstr>
      <vt:lpstr> Dziękuję za uwagę.                         Marian Kmieciak                                       Wójt Gminy Odrzywół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Bożena Ciecierska</dc:creator>
  <cp:lastModifiedBy>Bożena Ciecierska</cp:lastModifiedBy>
  <cp:revision>208</cp:revision>
  <dcterms:created xsi:type="dcterms:W3CDTF">2020-12-10T07:37:37Z</dcterms:created>
  <dcterms:modified xsi:type="dcterms:W3CDTF">2023-01-30T14:01:54Z</dcterms:modified>
</cp:coreProperties>
</file>